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3"/>
  </p:notesMasterIdLst>
  <p:sldIdLst>
    <p:sldId id="299" r:id="rId2"/>
    <p:sldId id="304" r:id="rId3"/>
    <p:sldId id="305" r:id="rId4"/>
    <p:sldId id="306" r:id="rId5"/>
    <p:sldId id="307" r:id="rId6"/>
    <p:sldId id="309" r:id="rId7"/>
    <p:sldId id="311" r:id="rId8"/>
    <p:sldId id="310" r:id="rId9"/>
    <p:sldId id="308" r:id="rId10"/>
    <p:sldId id="303" r:id="rId11"/>
    <p:sldId id="272" r:id="rId12"/>
  </p:sldIdLst>
  <p:sldSz cx="12192000" cy="6858000"/>
  <p:notesSz cx="9144000" cy="6858000"/>
  <p:custDataLst>
    <p:tags r:id="rId1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1361" autoAdjust="0"/>
  </p:normalViewPr>
  <p:slideViewPr>
    <p:cSldViewPr snapToGrid="0" showGuides="1">
      <p:cViewPr varScale="1">
        <p:scale>
          <a:sx n="103" d="100"/>
          <a:sy n="103" d="100"/>
        </p:scale>
        <p:origin x="1480" y="4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solidFill>
                  <a:srgbClr val="000000"/>
                </a:solidFill>
                <a:effectLst/>
                <a:sym typeface=""/>
              </a:rPr>
              <a:t>In summary, there are extra features in the Data Entry app to assist with data entry. By double clicking the Data Value fields, you can see the Data Element History, which helps to compare the current value with previous ones, see min-max limits, and review the audit trail. </a:t>
            </a:r>
          </a:p>
          <a:p>
            <a:endParaRPr lang="en-US" dirty="0">
              <a:solidFill>
                <a:srgbClr val="000000"/>
              </a:solidFill>
              <a:effectLst/>
              <a:sym typeface=""/>
            </a:endParaRPr>
          </a:p>
          <a:p>
            <a:r>
              <a:rPr lang="en-US" dirty="0">
                <a:solidFill>
                  <a:srgbClr val="000000"/>
                </a:solidFill>
                <a:effectLst/>
                <a:sym typeface=""/>
              </a:rPr>
              <a:t>You can easily track where you were at in the Data Entry form by looking at the metadata information pop-up. And can print a blank form or a form with values filled in. </a:t>
            </a:r>
          </a:p>
          <a:p>
            <a:endParaRPr lang="en-US" dirty="0">
              <a:solidFill>
                <a:srgbClr val="000000"/>
              </a:solidFill>
              <a:effectLst/>
              <a:sym typeface=""/>
            </a:endParaRPr>
          </a:p>
          <a:p>
            <a:r>
              <a:rPr lang="en-US" dirty="0">
                <a:solidFill>
                  <a:srgbClr val="000000"/>
                </a:solidFill>
                <a:effectLst/>
                <a:sym typeface=""/>
              </a:rPr>
              <a:t>You can run a validation rule analysis by clicking the Run validation button, which will check your data against predefined conditions. You can also market data set "complete" and "incomplete," which affects reporting rate metrics. And you can edit data after data entry to resolve issues.</a:t>
            </a:r>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Now, you know how to do basic aggregate data entry in the Data Entry app, but there are some additional tools available in the application to assist with data entry.</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85545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this video, you'll learn how to view information about the data value, including its history and an audit trail. Learn how to print the Data Entry forms. And understand the metadata information pop up. You'll also get a quick introduction to the "validate" and "complete" buttons. </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818293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First, let's look at how you can view important information about data element values in DHIS2. </a:t>
            </a:r>
          </a:p>
          <a:p>
            <a:endParaRPr lang="en-US" noProof="0" dirty="0"/>
          </a:p>
          <a:p>
            <a:r>
              <a:rPr lang="en-US" noProof="0" dirty="0"/>
              <a:t>To get started, make sure that you're in the Data Entry app, with your organization unit, data set, and period selected. You can view detailed information about each data element by double clicking on a data values field. The data element information box will then appear. </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4403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The most noticeable thing you can see is the data element history, which appears in the lower half of the pop-up box. </a:t>
            </a: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198639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numerical data elements, this appears as a chart that shows the values entered for this data element in the periods for which data have been collected. </a:t>
            </a:r>
          </a:p>
          <a:p>
            <a:endParaRPr lang="en-US" noProof="0" dirty="0"/>
          </a:p>
          <a:p>
            <a:r>
              <a:rPr lang="en-US" noProof="0" dirty="0"/>
              <a:t>This helps you at a glance to see how the value you have entered compares to previous values for this data element if the value you have entered appears to be an outlier. </a:t>
            </a:r>
          </a:p>
          <a:p>
            <a:endParaRPr lang="en-US" noProof="0" dirty="0"/>
          </a:p>
          <a:p>
            <a:r>
              <a:rPr lang="en-US" noProof="0" dirty="0"/>
              <a:t>In other words, if it looks significantly higher or lower than previous values, you should double check to make sure that it is correct. </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431445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0"/>
              </a:spcBef>
              <a:spcAft>
                <a:spcPts val="0"/>
              </a:spcAft>
            </a:pPr>
            <a:r>
              <a:rPr lang="en-US" b="0" dirty="0">
                <a:effectLst/>
              </a:rPr>
              <a:t>Note that for data elements that are not numeric, such as dates, yes/no and text, the data element history chart does not appear. </a:t>
            </a:r>
          </a:p>
          <a:p>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589071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In the top right, you can see the two cells that display the minimum and maximum limits for the data value cell. </a:t>
            </a:r>
          </a:p>
          <a:p>
            <a:endParaRPr lang="en-US" dirty="0"/>
          </a:p>
          <a:p>
            <a:r>
              <a:rPr lang="en-US" dirty="0"/>
              <a:t>These limits can be set separately for each data element or maybe left blank. They indicate the expected range of values to be entered. </a:t>
            </a:r>
          </a:p>
          <a:p>
            <a:endParaRPr lang="en-US" dirty="0"/>
          </a:p>
          <a:p>
            <a:r>
              <a:rPr lang="en-US" dirty="0"/>
              <a:t>Entering a value outside of this range will result in a warning message for the user, as you saw in the previous video. </a:t>
            </a:r>
          </a:p>
          <a:p>
            <a:endParaRPr lang="en-US" dirty="0"/>
          </a:p>
          <a:p>
            <a:r>
              <a:rPr lang="en-US" dirty="0"/>
              <a:t>Just below the min-max limits, you can see a calculation of the average value entered for this data value cell.</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8385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o the left of the min-max limits, there is a comment fields. Any comments that have been made about this particular data element will appear here. </a:t>
            </a:r>
          </a:p>
          <a:p>
            <a:endParaRPr lang="en-US" noProof="0" dirty="0"/>
          </a:p>
          <a:p>
            <a:r>
              <a:rPr lang="en-US" noProof="0" dirty="0"/>
              <a:t>You can make a comment yourself by clicking on the comment field and writing a comment. Then click Save Comment to save. </a:t>
            </a:r>
          </a:p>
          <a:p>
            <a:endParaRPr lang="en-US" noProof="0" dirty="0"/>
          </a:p>
          <a:p>
            <a:r>
              <a:rPr lang="en-US" noProof="0" dirty="0"/>
              <a:t>The text will go green, like data, when saved. To mark a value for follow up, click the star. This feature can be useful if you or a colleague have questions or need to follow up on a potential outlier. </a:t>
            </a:r>
          </a:p>
          <a:p>
            <a:endParaRPr lang="en-US" noProof="0" dirty="0"/>
          </a:p>
          <a:p>
            <a:r>
              <a:rPr lang="en-US" noProof="0" dirty="0"/>
              <a:t>This will be covered in more detail later in the course. There is also the tab for the audit trail, that shows you the history of who has modified the data element. </a:t>
            </a:r>
          </a:p>
          <a:p>
            <a:endParaRPr lang="en-US" noProof="0" dirty="0"/>
          </a:p>
          <a:p>
            <a:r>
              <a:rPr lang="en-US" noProof="0" dirty="0"/>
              <a:t>Here, you can see when the data was changed, by which user, what its value was, and the type of modification made, such as update or delete. </a:t>
            </a:r>
          </a:p>
          <a:p>
            <a:endParaRPr lang="en-US" noProof="0" dirty="0"/>
          </a:p>
          <a:p>
            <a:r>
              <a:rPr lang="en-US" noProof="0" dirty="0"/>
              <a:t>This allows you to discover who entered data and when, in case you need to follow up on a specific entry or change. </a:t>
            </a:r>
          </a:p>
          <a:p>
            <a:endParaRPr lang="en-US" noProof="0" dirty="0"/>
          </a:p>
          <a:p>
            <a:r>
              <a:rPr lang="en-US" noProof="0" dirty="0"/>
              <a:t>Close out of the data element information box. Another useful tool is the metadata information pop up. </a:t>
            </a:r>
          </a:p>
          <a:p>
            <a:endParaRPr lang="en-US" noProof="0" dirty="0"/>
          </a:p>
          <a:p>
            <a:r>
              <a:rPr lang="en-US" noProof="0" dirty="0"/>
              <a:t>You can keep track of where you are in the form using the metadata displayed at the top right of the screen. As you can see, it shows the organization unit, time period, and specific data element and disaggregation we're entering data into. </a:t>
            </a:r>
          </a:p>
          <a:p>
            <a:endParaRPr lang="en-US" noProof="0" dirty="0"/>
          </a:p>
          <a:p>
            <a:r>
              <a:rPr lang="en-US" noProof="0" dirty="0"/>
              <a:t>This can be particularly helpful when you're entering data into a form with many </a:t>
            </a:r>
            <a:r>
              <a:rPr lang="en-US" noProof="0" dirty="0" err="1"/>
              <a:t>disaggregations</a:t>
            </a:r>
            <a:r>
              <a:rPr lang="en-US" noProof="0" dirty="0"/>
              <a:t>, as you can use this metadata to see which field is selected so that you can verify that you are entering data in the correct place. </a:t>
            </a:r>
          </a:p>
          <a:p>
            <a:endParaRPr lang="en-US" noProof="0" dirty="0"/>
          </a:p>
          <a:p>
            <a:r>
              <a:rPr lang="en-US" noProof="0" dirty="0"/>
              <a:t>At the top of the Data Entry form, you can print a copy of the form with the data values that have been entered for this period, or print a blank copy of the form. </a:t>
            </a:r>
          </a:p>
          <a:p>
            <a:endParaRPr lang="en-US" noProof="0" dirty="0"/>
          </a:p>
          <a:p>
            <a:r>
              <a:rPr lang="en-US" noProof="0" dirty="0"/>
              <a:t>Both of these options allow you to print a physical copy or save a copy as a PDF. When you are done entering data, scroll to the bottom of the Data Entry form, you will see a green box with three buttons: Complete, Incomplete and Run validation. Data validation is used as a data quality check performed on predefined conditions. </a:t>
            </a:r>
          </a:p>
          <a:p>
            <a:endParaRPr lang="en-US" noProof="0" dirty="0"/>
          </a:p>
          <a:p>
            <a:r>
              <a:rPr lang="en-US" noProof="0" dirty="0"/>
              <a:t>If your data do not meet these conditions, the system will flag to you that there is an error. To validate your data, simply click the Run validation button. </a:t>
            </a:r>
          </a:p>
          <a:p>
            <a:endParaRPr lang="en-US" noProof="0" dirty="0"/>
          </a:p>
          <a:p>
            <a:r>
              <a:rPr lang="en-US" noProof="0" dirty="0"/>
              <a:t>You'll learn about validation rules and how they support data quality in more detail later in this course. If there are any mandatory data fields in the data set that you have not entered data for, the fields will turn red in the form. </a:t>
            </a:r>
          </a:p>
          <a:p>
            <a:endParaRPr lang="en-US" noProof="0" dirty="0"/>
          </a:p>
          <a:p>
            <a:r>
              <a:rPr lang="en-US" noProof="0" dirty="0"/>
              <a:t>You will need to complete all of the mandatory fields before moving on. Once you've finished validating the data and completing the mandatory fields, click the "Complete" button at the bottom of the screen to finalize the Data Entry form. </a:t>
            </a:r>
          </a:p>
          <a:p>
            <a:endParaRPr lang="en-US" noProof="0" dirty="0"/>
          </a:p>
          <a:p>
            <a:r>
              <a:rPr lang="en-US" noProof="0" dirty="0"/>
              <a:t>A pop up will appear asking you to confirm that you are certain the data set is complete. Once the form has been marked as complete, a message will appear at the top of the screen, confirming that it has been completed successfully. </a:t>
            </a:r>
          </a:p>
          <a:p>
            <a:endParaRPr lang="en-US" noProof="0" dirty="0"/>
          </a:p>
          <a:p>
            <a:r>
              <a:rPr lang="en-US" noProof="0" dirty="0"/>
              <a:t>Marking a data set "complete" is an important step, as it affects data set reporting rate summaries and timeliness metrics, which you will learn about more later in the course. </a:t>
            </a:r>
          </a:p>
          <a:p>
            <a:endParaRPr lang="en-US" noProof="0" dirty="0"/>
          </a:p>
          <a:p>
            <a:r>
              <a:rPr lang="en-US" noProof="0" dirty="0"/>
              <a:t>When viewing a data set that has already been marked "complete," you will see that the Incomplete button at the bottom of the form is now active. </a:t>
            </a:r>
          </a:p>
          <a:p>
            <a:endParaRPr lang="en-US" noProof="0" dirty="0"/>
          </a:p>
          <a:p>
            <a:r>
              <a:rPr lang="en-US" noProof="0" dirty="0"/>
              <a:t>This button allows you to undo the completion status, which means that it will no longer be counted as complete for reporting rate calculations until it is marked as complete again for this period. </a:t>
            </a:r>
          </a:p>
          <a:p>
            <a:endParaRPr lang="en-US" noProof="0" dirty="0"/>
          </a:p>
          <a:p>
            <a:r>
              <a:rPr lang="en-US" noProof="0" dirty="0"/>
              <a:t>This function can be used to indicate that some parts of the dataset need to be reviewed, for example. Note that data in the dataset can still be edited regardless of whether it is marked "complete" or "incomplete." </a:t>
            </a:r>
            <a:br>
              <a:rPr lang="en-US" noProof="0" dirty="0"/>
            </a:br>
            <a:endParaRPr lang="en-US" b="0" noProof="0" dirty="0">
              <a:effectLst/>
            </a:endParaRPr>
          </a:p>
          <a:p>
            <a:br>
              <a:rPr lang="en-US" noProof="0" dirty="0"/>
            </a:b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667497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401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notesSlide" Target="../notesSlides/notesSlide2.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xml"/><Relationship Id="rId7" Type="http://schemas.openxmlformats.org/officeDocument/2006/relationships/image" Target="../media/image25.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Data Entry app: Validating data</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dirty="0"/>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030184" y="1238219"/>
            <a:ext cx="9047117" cy="830997"/>
          </a:xfrm>
          <a:prstGeom prst="rect">
            <a:avLst/>
          </a:prstGeom>
          <a:noFill/>
        </p:spPr>
        <p:txBody>
          <a:bodyPr wrap="square" rtlCol="0">
            <a:spAutoFit/>
          </a:bodyPr>
          <a:lstStyle/>
          <a:p>
            <a:pPr algn="l">
              <a:buClr>
                <a:srgbClr val="008CCF"/>
              </a:buClr>
            </a:pPr>
            <a:r>
              <a:rPr lang="en-US" sz="2400" dirty="0"/>
              <a:t>Extra features in the Data Entry app to assist with data entry:</a:t>
            </a:r>
          </a:p>
        </p:txBody>
      </p:sp>
      <p:sp>
        <p:nvSpPr>
          <p:cNvPr id="25" name="TextBox 24">
            <a:extLst>
              <a:ext uri="{FF2B5EF4-FFF2-40B4-BE49-F238E27FC236}">
                <a16:creationId xmlns:a16="http://schemas.microsoft.com/office/drawing/2014/main" id="{ED9BDDBB-1C79-4098-9DA4-E53E7E352ABD}"/>
              </a:ext>
            </a:extLst>
          </p:cNvPr>
          <p:cNvSpPr txBox="1"/>
          <p:nvPr/>
        </p:nvSpPr>
        <p:spPr>
          <a:xfrm>
            <a:off x="2030184" y="1841905"/>
            <a:ext cx="4065815" cy="2308324"/>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Data Element History</a:t>
            </a:r>
          </a:p>
          <a:p>
            <a:pPr marL="800100" lvl="1" indent="-342900">
              <a:buClr>
                <a:srgbClr val="008CCF"/>
              </a:buClr>
              <a:buFont typeface="Arial" panose="020B0604020202020204" pitchFamily="34" charset="0"/>
              <a:buChar char="•"/>
            </a:pPr>
            <a:r>
              <a:rPr lang="en-US" sz="2400" dirty="0"/>
              <a:t>Compare the current value with previous ones</a:t>
            </a:r>
          </a:p>
          <a:p>
            <a:pPr marL="800100" lvl="1" indent="-342900">
              <a:buClr>
                <a:srgbClr val="008CCF"/>
              </a:buClr>
              <a:buFont typeface="Arial" panose="020B0604020202020204" pitchFamily="34" charset="0"/>
              <a:buChar char="•"/>
            </a:pPr>
            <a:r>
              <a:rPr lang="en-US" sz="2400" dirty="0"/>
              <a:t>Min-max limits</a:t>
            </a:r>
          </a:p>
          <a:p>
            <a:pPr marL="800100" lvl="1" indent="-342900">
              <a:buClr>
                <a:srgbClr val="008CCF"/>
              </a:buClr>
              <a:buFont typeface="Arial" panose="020B0604020202020204" pitchFamily="34" charset="0"/>
              <a:buChar char="•"/>
            </a:pPr>
            <a:r>
              <a:rPr lang="en-US" sz="2400" dirty="0"/>
              <a:t>Audit trail</a:t>
            </a:r>
          </a:p>
        </p:txBody>
      </p:sp>
      <p:sp>
        <p:nvSpPr>
          <p:cNvPr id="48" name="TextBox 47">
            <a:extLst>
              <a:ext uri="{FF2B5EF4-FFF2-40B4-BE49-F238E27FC236}">
                <a16:creationId xmlns:a16="http://schemas.microsoft.com/office/drawing/2014/main" id="{714D9789-7F60-4D48-ABF8-81BCA8CADA74}"/>
              </a:ext>
            </a:extLst>
          </p:cNvPr>
          <p:cNvSpPr txBox="1"/>
          <p:nvPr/>
        </p:nvSpPr>
        <p:spPr>
          <a:xfrm>
            <a:off x="2030184" y="4206176"/>
            <a:ext cx="4033158"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Metadata information pop-up</a:t>
            </a:r>
          </a:p>
        </p:txBody>
      </p:sp>
      <p:sp>
        <p:nvSpPr>
          <p:cNvPr id="49" name="TextBox 48">
            <a:extLst>
              <a:ext uri="{FF2B5EF4-FFF2-40B4-BE49-F238E27FC236}">
                <a16:creationId xmlns:a16="http://schemas.microsoft.com/office/drawing/2014/main" id="{72125C52-0C8D-4B61-B5DA-30C97CF2F47D}"/>
              </a:ext>
            </a:extLst>
          </p:cNvPr>
          <p:cNvSpPr txBox="1"/>
          <p:nvPr/>
        </p:nvSpPr>
        <p:spPr>
          <a:xfrm>
            <a:off x="2030184" y="5093119"/>
            <a:ext cx="4033158"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Print a form</a:t>
            </a:r>
          </a:p>
        </p:txBody>
      </p:sp>
      <p:sp>
        <p:nvSpPr>
          <p:cNvPr id="50" name="TextBox 49">
            <a:extLst>
              <a:ext uri="{FF2B5EF4-FFF2-40B4-BE49-F238E27FC236}">
                <a16:creationId xmlns:a16="http://schemas.microsoft.com/office/drawing/2014/main" id="{A344CFE3-D186-422C-82AA-4F023186D678}"/>
              </a:ext>
            </a:extLst>
          </p:cNvPr>
          <p:cNvSpPr txBox="1"/>
          <p:nvPr/>
        </p:nvSpPr>
        <p:spPr>
          <a:xfrm>
            <a:off x="6096001" y="1841905"/>
            <a:ext cx="4648199" cy="1200329"/>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Run validation rule analysis</a:t>
            </a:r>
          </a:p>
          <a:p>
            <a:pPr marL="800100" lvl="1" indent="-342900">
              <a:buClr>
                <a:srgbClr val="008CCF"/>
              </a:buClr>
              <a:buFont typeface="Arial" panose="020B0604020202020204" pitchFamily="34" charset="0"/>
              <a:buChar char="•"/>
            </a:pPr>
            <a:r>
              <a:rPr lang="en-US" sz="2400" dirty="0"/>
              <a:t>Check data against predefined conditions</a:t>
            </a:r>
          </a:p>
        </p:txBody>
      </p:sp>
      <p:sp>
        <p:nvSpPr>
          <p:cNvPr id="51" name="TextBox 50">
            <a:extLst>
              <a:ext uri="{FF2B5EF4-FFF2-40B4-BE49-F238E27FC236}">
                <a16:creationId xmlns:a16="http://schemas.microsoft.com/office/drawing/2014/main" id="{07182518-0E0A-482D-8B82-DA6CF755322F}"/>
              </a:ext>
            </a:extLst>
          </p:cNvPr>
          <p:cNvSpPr txBox="1"/>
          <p:nvPr/>
        </p:nvSpPr>
        <p:spPr>
          <a:xfrm>
            <a:off x="6096001" y="3097347"/>
            <a:ext cx="4524102"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Mark a data set “complete” and “incomplete”</a:t>
            </a:r>
          </a:p>
        </p:txBody>
      </p:sp>
      <p:sp>
        <p:nvSpPr>
          <p:cNvPr id="52" name="TextBox 51">
            <a:extLst>
              <a:ext uri="{FF2B5EF4-FFF2-40B4-BE49-F238E27FC236}">
                <a16:creationId xmlns:a16="http://schemas.microsoft.com/office/drawing/2014/main" id="{2EC0A1F7-3A9D-4001-A056-24CF2E7AA9C8}"/>
              </a:ext>
            </a:extLst>
          </p:cNvPr>
          <p:cNvSpPr txBox="1"/>
          <p:nvPr/>
        </p:nvSpPr>
        <p:spPr>
          <a:xfrm>
            <a:off x="6096001" y="3983458"/>
            <a:ext cx="4269378"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Edit data after data entry</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1250" advTm="59922"/>
    </mc:Choice>
    <mc:Fallback xmlns="">
      <p:transition spd="slow" advTm="599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fad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fad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xEl>
                                              <p:pRg st="3" end="3"/>
                                            </p:txEl>
                                          </p:spTgt>
                                        </p:tgtEl>
                                        <p:attrNameLst>
                                          <p:attrName>style.visibility</p:attrName>
                                        </p:attrNameLst>
                                      </p:cBhvr>
                                      <p:to>
                                        <p:strVal val="visible"/>
                                      </p:to>
                                    </p:set>
                                    <p:animEffect transition="in" filter="fade">
                                      <p:cBhvr>
                                        <p:cTn id="27" dur="500"/>
                                        <p:tgtEl>
                                          <p:spTgt spid="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0">
                                            <p:txEl>
                                              <p:pRg st="0" end="0"/>
                                            </p:txEl>
                                          </p:spTgt>
                                        </p:tgtEl>
                                        <p:attrNameLst>
                                          <p:attrName>style.visibility</p:attrName>
                                        </p:attrNameLst>
                                      </p:cBhvr>
                                      <p:to>
                                        <p:strVal val="visible"/>
                                      </p:to>
                                    </p:set>
                                    <p:animEffect transition="in" filter="fade">
                                      <p:cBhvr>
                                        <p:cTn id="42" dur="500"/>
                                        <p:tgtEl>
                                          <p:spTgt spid="5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0">
                                            <p:txEl>
                                              <p:pRg st="1" end="1"/>
                                            </p:txEl>
                                          </p:spTgt>
                                        </p:tgtEl>
                                        <p:attrNameLst>
                                          <p:attrName>style.visibility</p:attrName>
                                        </p:attrNameLst>
                                      </p:cBhvr>
                                      <p:to>
                                        <p:strVal val="visible"/>
                                      </p:to>
                                    </p:set>
                                    <p:animEffect transition="in" filter="fade">
                                      <p:cBhvr>
                                        <p:cTn id="47" dur="500"/>
                                        <p:tgtEl>
                                          <p:spTgt spid="50">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uiExpand="1" build="p"/>
      <p:bldP spid="48" grpId="0"/>
      <p:bldP spid="49" grpId="0"/>
      <p:bldP spid="50" grpId="0" uiExpand="1" build="p"/>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4098">
        <p:fade/>
      </p:transition>
    </mc:Choice>
    <mc:Fallback xmlns="">
      <p:transition spd="slow" advClick="0" advTm="1409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FB234FD9-8A8D-495C-9DBF-17646C8B1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9939" y="1104991"/>
            <a:ext cx="2029062" cy="2029062"/>
          </a:xfrm>
          <a:prstGeom prst="rect">
            <a:avLst/>
          </a:prstGeom>
        </p:spPr>
      </p:pic>
      <p:grpSp>
        <p:nvGrpSpPr>
          <p:cNvPr id="4" name="Group 3">
            <a:extLst>
              <a:ext uri="{FF2B5EF4-FFF2-40B4-BE49-F238E27FC236}">
                <a16:creationId xmlns:a16="http://schemas.microsoft.com/office/drawing/2014/main" id="{F911D096-577C-457C-B64A-CD4FDDD1C93E}"/>
              </a:ext>
            </a:extLst>
          </p:cNvPr>
          <p:cNvGrpSpPr/>
          <p:nvPr/>
        </p:nvGrpSpPr>
        <p:grpSpPr>
          <a:xfrm>
            <a:off x="2561667" y="2308508"/>
            <a:ext cx="3089897" cy="1808018"/>
            <a:chOff x="4761631" y="2158192"/>
            <a:chExt cx="5620930" cy="3289024"/>
          </a:xfrm>
        </p:grpSpPr>
        <p:sp>
          <p:nvSpPr>
            <p:cNvPr id="5" name="Graphic 9">
              <a:extLst>
                <a:ext uri="{FF2B5EF4-FFF2-40B4-BE49-F238E27FC236}">
                  <a16:creationId xmlns:a16="http://schemas.microsoft.com/office/drawing/2014/main" id="{66B4A73B-0188-4102-AD05-6846117E72BE}"/>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6" name="Graphic 9">
              <a:extLst>
                <a:ext uri="{FF2B5EF4-FFF2-40B4-BE49-F238E27FC236}">
                  <a16:creationId xmlns:a16="http://schemas.microsoft.com/office/drawing/2014/main" id="{F96D9B10-3123-4A7E-9ED3-5AB06D7688E8}"/>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7" name="Graphic 9">
              <a:extLst>
                <a:ext uri="{FF2B5EF4-FFF2-40B4-BE49-F238E27FC236}">
                  <a16:creationId xmlns:a16="http://schemas.microsoft.com/office/drawing/2014/main" id="{71CE2896-7A6A-4C62-9F73-80349E363F96}"/>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50FFCF52-2AE5-45D5-910D-42DE4A86FA03}"/>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6674DAB0-8064-432F-8055-56D7AA462594}"/>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0" name="Graphic 9">
              <a:extLst>
                <a:ext uri="{FF2B5EF4-FFF2-40B4-BE49-F238E27FC236}">
                  <a16:creationId xmlns:a16="http://schemas.microsoft.com/office/drawing/2014/main" id="{7FA616E5-0F66-48D8-ABCF-C498E70D84BB}"/>
                </a:ext>
              </a:extLst>
            </p:cNvPr>
            <p:cNvGrpSpPr/>
            <p:nvPr/>
          </p:nvGrpSpPr>
          <p:grpSpPr>
            <a:xfrm>
              <a:off x="4761631" y="2859591"/>
              <a:ext cx="1372353" cy="1629899"/>
              <a:chOff x="4761631" y="2859591"/>
              <a:chExt cx="1372353" cy="1629899"/>
            </a:xfrm>
          </p:grpSpPr>
          <p:sp>
            <p:nvSpPr>
              <p:cNvPr id="11" name="Freeform: Shape 10">
                <a:extLst>
                  <a:ext uri="{FF2B5EF4-FFF2-40B4-BE49-F238E27FC236}">
                    <a16:creationId xmlns:a16="http://schemas.microsoft.com/office/drawing/2014/main" id="{D725DB48-C445-442D-9FF5-BFBC419772B7}"/>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D06CC6E7-624D-4EA0-85A4-29C5DF7A0D65}"/>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47D6292C-7488-48C9-9ED6-48651EE0D778}"/>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6F027114-505E-43D7-8755-2417C4BBAE12}"/>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6" name="Rectangle: Rounded Corners 15">
            <a:extLst>
              <a:ext uri="{FF2B5EF4-FFF2-40B4-BE49-F238E27FC236}">
                <a16:creationId xmlns:a16="http://schemas.microsoft.com/office/drawing/2014/main" id="{42AD515B-06FB-4A6A-9C2F-AC9EC161F961}"/>
              </a:ext>
            </a:extLst>
          </p:cNvPr>
          <p:cNvSpPr/>
          <p:nvPr/>
        </p:nvSpPr>
        <p:spPr>
          <a:xfrm>
            <a:off x="2876001"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 App </a:t>
            </a:r>
          </a:p>
        </p:txBody>
      </p:sp>
      <p:sp>
        <p:nvSpPr>
          <p:cNvPr id="21" name="Freeform: Shape 20">
            <a:extLst>
              <a:ext uri="{FF2B5EF4-FFF2-40B4-BE49-F238E27FC236}">
                <a16:creationId xmlns:a16="http://schemas.microsoft.com/office/drawing/2014/main" id="{1F5B16A8-58D2-4CE0-BCB7-9443BD32C381}"/>
              </a:ext>
            </a:extLst>
          </p:cNvPr>
          <p:cNvSpPr/>
          <p:nvPr/>
        </p:nvSpPr>
        <p:spPr>
          <a:xfrm>
            <a:off x="2106809" y="2995363"/>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6B6C7F0-D70F-4E95-A94E-F29CA57A7AFF}"/>
              </a:ext>
            </a:extLst>
          </p:cNvPr>
          <p:cNvSpPr/>
          <p:nvPr/>
        </p:nvSpPr>
        <p:spPr>
          <a:xfrm>
            <a:off x="2130971" y="2574008"/>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0BC18C-0563-4822-9F64-C5A15D06E1AB}"/>
              </a:ext>
            </a:extLst>
          </p:cNvPr>
          <p:cNvSpPr/>
          <p:nvPr/>
        </p:nvSpPr>
        <p:spPr>
          <a:xfrm>
            <a:off x="2110552" y="3465044"/>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pic>
        <p:nvPicPr>
          <p:cNvPr id="29" name="Graphic 28">
            <a:extLst>
              <a:ext uri="{FF2B5EF4-FFF2-40B4-BE49-F238E27FC236}">
                <a16:creationId xmlns:a16="http://schemas.microsoft.com/office/drawing/2014/main" id="{E9F98B51-12BB-4CE1-B66E-B96A792FE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838" y="2819084"/>
            <a:ext cx="1103725" cy="1107126"/>
          </a:xfrm>
          <a:prstGeom prst="rect">
            <a:avLst/>
          </a:prstGeom>
        </p:spPr>
      </p:pic>
      <p:grpSp>
        <p:nvGrpSpPr>
          <p:cNvPr id="30" name="Group 29">
            <a:extLst>
              <a:ext uri="{FF2B5EF4-FFF2-40B4-BE49-F238E27FC236}">
                <a16:creationId xmlns:a16="http://schemas.microsoft.com/office/drawing/2014/main" id="{C3072558-0196-483E-870A-CF0796511EAE}"/>
              </a:ext>
            </a:extLst>
          </p:cNvPr>
          <p:cNvGrpSpPr/>
          <p:nvPr/>
        </p:nvGrpSpPr>
        <p:grpSpPr>
          <a:xfrm>
            <a:off x="7600117" y="1750389"/>
            <a:ext cx="1347522" cy="1381316"/>
            <a:chOff x="3806369" y="3149572"/>
            <a:chExt cx="1883184" cy="1930411"/>
          </a:xfrm>
        </p:grpSpPr>
        <p:sp>
          <p:nvSpPr>
            <p:cNvPr id="31" name="Freeform: Shape 30">
              <a:extLst>
                <a:ext uri="{FF2B5EF4-FFF2-40B4-BE49-F238E27FC236}">
                  <a16:creationId xmlns:a16="http://schemas.microsoft.com/office/drawing/2014/main" id="{10FE9C93-D5E1-4B63-BB11-0F6F83775A82}"/>
                </a:ext>
              </a:extLst>
            </p:cNvPr>
            <p:cNvSpPr/>
            <p:nvPr/>
          </p:nvSpPr>
          <p:spPr>
            <a:xfrm>
              <a:off x="4097382" y="3149572"/>
              <a:ext cx="1301246" cy="660781"/>
            </a:xfrm>
            <a:custGeom>
              <a:avLst/>
              <a:gdLst>
                <a:gd name="connsiteX0" fmla="*/ 1300687 w 1301246"/>
                <a:gd name="connsiteY0" fmla="*/ 660232 h 660781"/>
                <a:gd name="connsiteX1" fmla="*/ 1300687 w 1301246"/>
                <a:gd name="connsiteY1" fmla="*/ 370736 h 660781"/>
                <a:gd name="connsiteX2" fmla="*/ 929467 w 1301246"/>
                <a:gd name="connsiteY2" fmla="*/ -549 h 660781"/>
                <a:gd name="connsiteX3" fmla="*/ -560 w 1301246"/>
                <a:gd name="connsiteY3" fmla="*/ -549 h 660781"/>
                <a:gd name="connsiteX4" fmla="*/ -560 w 1301246"/>
                <a:gd name="connsiteY4" fmla="*/ 660232 h 660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246" h="660781">
                  <a:moveTo>
                    <a:pt x="1300687" y="660232"/>
                  </a:moveTo>
                  <a:lnTo>
                    <a:pt x="1300687" y="370736"/>
                  </a:lnTo>
                  <a:lnTo>
                    <a:pt x="929467" y="-549"/>
                  </a:lnTo>
                  <a:lnTo>
                    <a:pt x="-560" y="-549"/>
                  </a:lnTo>
                  <a:lnTo>
                    <a:pt x="-560" y="660232"/>
                  </a:lnTo>
                </a:path>
              </a:pathLst>
            </a:custGeom>
            <a:noFill/>
            <a:ln w="52674" cap="rnd">
              <a:solidFill>
                <a:srgbClr val="0F1923"/>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2621A730-7C8C-40F3-8207-2137B996A284}"/>
                </a:ext>
              </a:extLst>
            </p:cNvPr>
            <p:cNvSpPr/>
            <p:nvPr/>
          </p:nvSpPr>
          <p:spPr>
            <a:xfrm>
              <a:off x="5027409" y="3149594"/>
              <a:ext cx="371241" cy="371263"/>
            </a:xfrm>
            <a:custGeom>
              <a:avLst/>
              <a:gdLst>
                <a:gd name="connsiteX0" fmla="*/ 371241 w 371241"/>
                <a:gd name="connsiteY0" fmla="*/ 371263 h 371263"/>
                <a:gd name="connsiteX1" fmla="*/ 0 w 371241"/>
                <a:gd name="connsiteY1" fmla="*/ 371263 h 371263"/>
                <a:gd name="connsiteX2" fmla="*/ 0 w 371241"/>
                <a:gd name="connsiteY2" fmla="*/ 0 h 371263"/>
              </a:gdLst>
              <a:ahLst/>
              <a:cxnLst>
                <a:cxn ang="0">
                  <a:pos x="connsiteX0" y="connsiteY0"/>
                </a:cxn>
                <a:cxn ang="0">
                  <a:pos x="connsiteX1" y="connsiteY1"/>
                </a:cxn>
                <a:cxn ang="0">
                  <a:pos x="connsiteX2" y="connsiteY2"/>
                </a:cxn>
              </a:cxnLst>
              <a:rect l="l" t="t" r="r" b="b"/>
              <a:pathLst>
                <a:path w="371241" h="371263">
                  <a:moveTo>
                    <a:pt x="371241" y="371263"/>
                  </a:moveTo>
                  <a:lnTo>
                    <a:pt x="0" y="371263"/>
                  </a:lnTo>
                  <a:lnTo>
                    <a:pt x="0" y="0"/>
                  </a:lnTo>
                </a:path>
              </a:pathLst>
            </a:custGeom>
            <a:noFill/>
            <a:ln w="52674" cap="rnd">
              <a:solidFill>
                <a:srgbClr val="0F1923"/>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9103C7A4-FB48-47F9-8425-5AE724416281}"/>
                </a:ext>
              </a:extLst>
            </p:cNvPr>
            <p:cNvSpPr/>
            <p:nvPr/>
          </p:nvSpPr>
          <p:spPr>
            <a:xfrm>
              <a:off x="3806369" y="3810310"/>
              <a:ext cx="1883184" cy="893705"/>
            </a:xfrm>
            <a:custGeom>
              <a:avLst/>
              <a:gdLst>
                <a:gd name="connsiteX0" fmla="*/ 1591700 w 1883184"/>
                <a:gd name="connsiteY0" fmla="*/ 893157 h 893705"/>
                <a:gd name="connsiteX1" fmla="*/ 1778233 w 1883184"/>
                <a:gd name="connsiteY1" fmla="*/ 893157 h 893705"/>
                <a:gd name="connsiteX2" fmla="*/ 1882625 w 1883184"/>
                <a:gd name="connsiteY2" fmla="*/ 788809 h 893705"/>
                <a:gd name="connsiteX3" fmla="*/ 1882625 w 1883184"/>
                <a:gd name="connsiteY3" fmla="*/ 788787 h 893705"/>
                <a:gd name="connsiteX4" fmla="*/ 1882625 w 1883184"/>
                <a:gd name="connsiteY4" fmla="*/ 103843 h 893705"/>
                <a:gd name="connsiteX5" fmla="*/ 1778277 w 1883184"/>
                <a:gd name="connsiteY5" fmla="*/ -549 h 893705"/>
                <a:gd name="connsiteX6" fmla="*/ 1778233 w 1883184"/>
                <a:gd name="connsiteY6" fmla="*/ -549 h 893705"/>
                <a:gd name="connsiteX7" fmla="*/ 103832 w 1883184"/>
                <a:gd name="connsiteY7" fmla="*/ -549 h 893705"/>
                <a:gd name="connsiteX8" fmla="*/ -560 w 1883184"/>
                <a:gd name="connsiteY8" fmla="*/ 103799 h 893705"/>
                <a:gd name="connsiteX9" fmla="*/ -560 w 1883184"/>
                <a:gd name="connsiteY9" fmla="*/ 103843 h 893705"/>
                <a:gd name="connsiteX10" fmla="*/ -560 w 1883184"/>
                <a:gd name="connsiteY10" fmla="*/ 788831 h 893705"/>
                <a:gd name="connsiteX11" fmla="*/ 103832 w 1883184"/>
                <a:gd name="connsiteY11" fmla="*/ 893157 h 893705"/>
                <a:gd name="connsiteX12" fmla="*/ 290365 w 1883184"/>
                <a:gd name="connsiteY12" fmla="*/ 893157 h 89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3184" h="893705">
                  <a:moveTo>
                    <a:pt x="1591700" y="893157"/>
                  </a:moveTo>
                  <a:lnTo>
                    <a:pt x="1778233" y="893157"/>
                  </a:lnTo>
                  <a:cubicBezTo>
                    <a:pt x="1835881" y="893179"/>
                    <a:pt x="1882603" y="846458"/>
                    <a:pt x="1882625" y="788809"/>
                  </a:cubicBezTo>
                  <a:cubicBezTo>
                    <a:pt x="1882625" y="788809"/>
                    <a:pt x="1882625" y="788787"/>
                    <a:pt x="1882625" y="788787"/>
                  </a:cubicBezTo>
                  <a:lnTo>
                    <a:pt x="1882625" y="103843"/>
                  </a:lnTo>
                  <a:cubicBezTo>
                    <a:pt x="1882647" y="46201"/>
                    <a:pt x="1835925" y="-536"/>
                    <a:pt x="1778277" y="-549"/>
                  </a:cubicBezTo>
                  <a:cubicBezTo>
                    <a:pt x="1778255" y="-549"/>
                    <a:pt x="1778255" y="-549"/>
                    <a:pt x="1778233" y="-549"/>
                  </a:cubicBezTo>
                  <a:lnTo>
                    <a:pt x="103832" y="-549"/>
                  </a:lnTo>
                  <a:cubicBezTo>
                    <a:pt x="46190" y="-560"/>
                    <a:pt x="-549" y="46157"/>
                    <a:pt x="-560" y="103799"/>
                  </a:cubicBezTo>
                  <a:cubicBezTo>
                    <a:pt x="-560" y="103814"/>
                    <a:pt x="-560" y="103827"/>
                    <a:pt x="-560" y="103843"/>
                  </a:cubicBezTo>
                  <a:lnTo>
                    <a:pt x="-560" y="788831"/>
                  </a:lnTo>
                  <a:cubicBezTo>
                    <a:pt x="-536" y="846458"/>
                    <a:pt x="46199" y="893179"/>
                    <a:pt x="103832" y="893157"/>
                  </a:cubicBezTo>
                  <a:lnTo>
                    <a:pt x="290365" y="893157"/>
                  </a:lnTo>
                </a:path>
              </a:pathLst>
            </a:custGeom>
            <a:solidFill>
              <a:schemeClr val="tx2"/>
            </a:solidFill>
            <a:ln w="52674" cap="rnd">
              <a:solidFill>
                <a:srgbClr val="0F1923"/>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3ED104CB-5570-4CB8-9F66-4C976FBDD7EC}"/>
                </a:ext>
              </a:extLst>
            </p:cNvPr>
            <p:cNvSpPr/>
            <p:nvPr/>
          </p:nvSpPr>
          <p:spPr>
            <a:xfrm>
              <a:off x="4097294" y="4337633"/>
              <a:ext cx="1301356" cy="742350"/>
            </a:xfrm>
            <a:custGeom>
              <a:avLst/>
              <a:gdLst>
                <a:gd name="connsiteX0" fmla="*/ 0 w 1301356"/>
                <a:gd name="connsiteY0" fmla="*/ 0 h 742350"/>
                <a:gd name="connsiteX1" fmla="*/ 0 w 1301356"/>
                <a:gd name="connsiteY1" fmla="*/ 366471 h 742350"/>
                <a:gd name="connsiteX2" fmla="*/ 0 w 1301356"/>
                <a:gd name="connsiteY2" fmla="*/ 742351 h 742350"/>
                <a:gd name="connsiteX3" fmla="*/ 1301357 w 1301356"/>
                <a:gd name="connsiteY3" fmla="*/ 742351 h 742350"/>
                <a:gd name="connsiteX4" fmla="*/ 1301357 w 1301356"/>
                <a:gd name="connsiteY4" fmla="*/ 366471 h 742350"/>
                <a:gd name="connsiteX5" fmla="*/ 1301357 w 1301356"/>
                <a:gd name="connsiteY5" fmla="*/ 0 h 74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356" h="742350">
                  <a:moveTo>
                    <a:pt x="0" y="0"/>
                  </a:moveTo>
                  <a:lnTo>
                    <a:pt x="0" y="366471"/>
                  </a:lnTo>
                  <a:lnTo>
                    <a:pt x="0" y="742351"/>
                  </a:lnTo>
                  <a:lnTo>
                    <a:pt x="1301357" y="742351"/>
                  </a:lnTo>
                  <a:lnTo>
                    <a:pt x="1301357" y="366471"/>
                  </a:lnTo>
                  <a:lnTo>
                    <a:pt x="1301357" y="0"/>
                  </a:lnTo>
                </a:path>
              </a:pathLst>
            </a:custGeom>
            <a:solidFill>
              <a:srgbClr val="2196F3"/>
            </a:solidFill>
            <a:ln w="52674" cap="rnd">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433C4F51-3480-4B7B-A764-16DD4B90D14A}"/>
                </a:ext>
              </a:extLst>
            </p:cNvPr>
            <p:cNvSpPr/>
            <p:nvPr/>
          </p:nvSpPr>
          <p:spPr>
            <a:xfrm rot="17549998">
              <a:off x="5413525" y="3940285"/>
              <a:ext cx="121761" cy="121761"/>
            </a:xfrm>
            <a:custGeom>
              <a:avLst/>
              <a:gdLst>
                <a:gd name="connsiteX0" fmla="*/ 121201 w 121761"/>
                <a:gd name="connsiteY0" fmla="*/ 60332 h 121761"/>
                <a:gd name="connsiteX1" fmla="*/ 60321 w 121761"/>
                <a:gd name="connsiteY1" fmla="*/ 121212 h 121761"/>
                <a:gd name="connsiteX2" fmla="*/ -560 w 121761"/>
                <a:gd name="connsiteY2" fmla="*/ 60332 h 121761"/>
                <a:gd name="connsiteX3" fmla="*/ 60321 w 121761"/>
                <a:gd name="connsiteY3" fmla="*/ -549 h 121761"/>
                <a:gd name="connsiteX4" fmla="*/ 121201 w 121761"/>
                <a:gd name="connsiteY4" fmla="*/ 60332 h 121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 h="121761">
                  <a:moveTo>
                    <a:pt x="121201" y="60332"/>
                  </a:moveTo>
                  <a:cubicBezTo>
                    <a:pt x="121201" y="93955"/>
                    <a:pt x="93944" y="121212"/>
                    <a:pt x="60321" y="121212"/>
                  </a:cubicBezTo>
                  <a:cubicBezTo>
                    <a:pt x="26698" y="121212"/>
                    <a:pt x="-560" y="93955"/>
                    <a:pt x="-560" y="60332"/>
                  </a:cubicBezTo>
                  <a:cubicBezTo>
                    <a:pt x="-560" y="26708"/>
                    <a:pt x="26698" y="-549"/>
                    <a:pt x="60321" y="-549"/>
                  </a:cubicBezTo>
                  <a:cubicBezTo>
                    <a:pt x="93944" y="-549"/>
                    <a:pt x="121201" y="26708"/>
                    <a:pt x="121201" y="60332"/>
                  </a:cubicBezTo>
                  <a:close/>
                </a:path>
              </a:pathLst>
            </a:custGeom>
            <a:solidFill>
              <a:schemeClr val="accent2"/>
            </a:solidFill>
            <a:ln w="52674" cap="rnd">
              <a:solidFill>
                <a:schemeClr val="accent2"/>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533B3072-23AE-495C-BBC3-6D603FE638C3}"/>
                </a:ext>
              </a:extLst>
            </p:cNvPr>
            <p:cNvSpPr/>
            <p:nvPr/>
          </p:nvSpPr>
          <p:spPr>
            <a:xfrm rot="18900000">
              <a:off x="5156525" y="3940276"/>
              <a:ext cx="121761" cy="121761"/>
            </a:xfrm>
            <a:custGeom>
              <a:avLst/>
              <a:gdLst>
                <a:gd name="connsiteX0" fmla="*/ 121201 w 121761"/>
                <a:gd name="connsiteY0" fmla="*/ 60332 h 121761"/>
                <a:gd name="connsiteX1" fmla="*/ 60321 w 121761"/>
                <a:gd name="connsiteY1" fmla="*/ 121212 h 121761"/>
                <a:gd name="connsiteX2" fmla="*/ -560 w 121761"/>
                <a:gd name="connsiteY2" fmla="*/ 60332 h 121761"/>
                <a:gd name="connsiteX3" fmla="*/ 60321 w 121761"/>
                <a:gd name="connsiteY3" fmla="*/ -549 h 121761"/>
                <a:gd name="connsiteX4" fmla="*/ 121201 w 121761"/>
                <a:gd name="connsiteY4" fmla="*/ 60332 h 121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 h="121761">
                  <a:moveTo>
                    <a:pt x="121201" y="60332"/>
                  </a:moveTo>
                  <a:cubicBezTo>
                    <a:pt x="121201" y="93955"/>
                    <a:pt x="93944" y="121212"/>
                    <a:pt x="60321" y="121212"/>
                  </a:cubicBezTo>
                  <a:cubicBezTo>
                    <a:pt x="26698" y="121212"/>
                    <a:pt x="-560" y="93955"/>
                    <a:pt x="-560" y="60332"/>
                  </a:cubicBezTo>
                  <a:cubicBezTo>
                    <a:pt x="-560" y="26708"/>
                    <a:pt x="26698" y="-549"/>
                    <a:pt x="60321" y="-549"/>
                  </a:cubicBezTo>
                  <a:cubicBezTo>
                    <a:pt x="93944" y="-549"/>
                    <a:pt x="121201" y="26708"/>
                    <a:pt x="121201" y="60332"/>
                  </a:cubicBezTo>
                  <a:close/>
                </a:path>
              </a:pathLst>
            </a:custGeom>
            <a:solidFill>
              <a:schemeClr val="accent2"/>
            </a:solidFill>
            <a:ln w="52674" cap="rnd">
              <a:solidFill>
                <a:schemeClr val="accent2"/>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B4777706-E11F-4D70-8A5B-AED5590B116B}"/>
                </a:ext>
              </a:extLst>
            </p:cNvPr>
            <p:cNvSpPr/>
            <p:nvPr/>
          </p:nvSpPr>
          <p:spPr>
            <a:xfrm>
              <a:off x="4334902" y="4886899"/>
              <a:ext cx="826141" cy="2198"/>
            </a:xfrm>
            <a:custGeom>
              <a:avLst/>
              <a:gdLst>
                <a:gd name="connsiteX0" fmla="*/ 0 w 826141"/>
                <a:gd name="connsiteY0" fmla="*/ 0 h 2198"/>
                <a:gd name="connsiteX1" fmla="*/ 826141 w 826141"/>
                <a:gd name="connsiteY1" fmla="*/ 0 h 2198"/>
              </a:gdLst>
              <a:ahLst/>
              <a:cxnLst>
                <a:cxn ang="0">
                  <a:pos x="connsiteX0" y="connsiteY0"/>
                </a:cxn>
                <a:cxn ang="0">
                  <a:pos x="connsiteX1" y="connsiteY1"/>
                </a:cxn>
              </a:cxnLst>
              <a:rect l="l" t="t" r="r" b="b"/>
              <a:pathLst>
                <a:path w="826141" h="2198">
                  <a:moveTo>
                    <a:pt x="0" y="0"/>
                  </a:moveTo>
                  <a:lnTo>
                    <a:pt x="826141" y="0"/>
                  </a:lnTo>
                </a:path>
              </a:pathLst>
            </a:custGeom>
            <a:ln w="52674" cap="rnd">
              <a:solidFill>
                <a:schemeClr val="bg1"/>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5F65B842-9B57-4286-8BFD-7B9377386EAE}"/>
                </a:ext>
              </a:extLst>
            </p:cNvPr>
            <p:cNvSpPr/>
            <p:nvPr/>
          </p:nvSpPr>
          <p:spPr>
            <a:xfrm>
              <a:off x="4334902" y="4704103"/>
              <a:ext cx="826141" cy="2198"/>
            </a:xfrm>
            <a:custGeom>
              <a:avLst/>
              <a:gdLst>
                <a:gd name="connsiteX0" fmla="*/ 0 w 826141"/>
                <a:gd name="connsiteY0" fmla="*/ 0 h 2198"/>
                <a:gd name="connsiteX1" fmla="*/ 826141 w 826141"/>
                <a:gd name="connsiteY1" fmla="*/ 0 h 2198"/>
              </a:gdLst>
              <a:ahLst/>
              <a:cxnLst>
                <a:cxn ang="0">
                  <a:pos x="connsiteX0" y="connsiteY0"/>
                </a:cxn>
                <a:cxn ang="0">
                  <a:pos x="connsiteX1" y="connsiteY1"/>
                </a:cxn>
              </a:cxnLst>
              <a:rect l="l" t="t" r="r" b="b"/>
              <a:pathLst>
                <a:path w="826141" h="2198">
                  <a:moveTo>
                    <a:pt x="0" y="0"/>
                  </a:moveTo>
                  <a:lnTo>
                    <a:pt x="826141" y="0"/>
                  </a:lnTo>
                </a:path>
              </a:pathLst>
            </a:custGeom>
            <a:ln w="52674" cap="rnd">
              <a:solidFill>
                <a:schemeClr val="bg1"/>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2B57C4AD-5D3B-4897-A4DF-6F158D527728}"/>
                </a:ext>
              </a:extLst>
            </p:cNvPr>
            <p:cNvSpPr/>
            <p:nvPr/>
          </p:nvSpPr>
          <p:spPr>
            <a:xfrm>
              <a:off x="4334902" y="4521088"/>
              <a:ext cx="826141" cy="2198"/>
            </a:xfrm>
            <a:custGeom>
              <a:avLst/>
              <a:gdLst>
                <a:gd name="connsiteX0" fmla="*/ 0 w 826141"/>
                <a:gd name="connsiteY0" fmla="*/ 0 h 2198"/>
                <a:gd name="connsiteX1" fmla="*/ 826141 w 826141"/>
                <a:gd name="connsiteY1" fmla="*/ 0 h 2198"/>
              </a:gdLst>
              <a:ahLst/>
              <a:cxnLst>
                <a:cxn ang="0">
                  <a:pos x="connsiteX0" y="connsiteY0"/>
                </a:cxn>
                <a:cxn ang="0">
                  <a:pos x="connsiteX1" y="connsiteY1"/>
                </a:cxn>
              </a:cxnLst>
              <a:rect l="l" t="t" r="r" b="b"/>
              <a:pathLst>
                <a:path w="826141" h="2198">
                  <a:moveTo>
                    <a:pt x="0" y="0"/>
                  </a:moveTo>
                  <a:lnTo>
                    <a:pt x="826141" y="0"/>
                  </a:lnTo>
                </a:path>
              </a:pathLst>
            </a:custGeom>
            <a:ln w="52674" cap="rnd">
              <a:solidFill>
                <a:schemeClr val="bg1"/>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3FCF8000-DA12-48B6-A5D2-2EB6AA78A2AE}"/>
                </a:ext>
              </a:extLst>
            </p:cNvPr>
            <p:cNvSpPr/>
            <p:nvPr/>
          </p:nvSpPr>
          <p:spPr>
            <a:xfrm>
              <a:off x="4097272" y="4337633"/>
              <a:ext cx="1301378" cy="2198"/>
            </a:xfrm>
            <a:custGeom>
              <a:avLst/>
              <a:gdLst>
                <a:gd name="connsiteX0" fmla="*/ 0 w 1301378"/>
                <a:gd name="connsiteY0" fmla="*/ 0 h 2198"/>
                <a:gd name="connsiteX1" fmla="*/ 1301379 w 1301378"/>
                <a:gd name="connsiteY1" fmla="*/ 0 h 2198"/>
              </a:gdLst>
              <a:ahLst/>
              <a:cxnLst>
                <a:cxn ang="0">
                  <a:pos x="connsiteX0" y="connsiteY0"/>
                </a:cxn>
                <a:cxn ang="0">
                  <a:pos x="connsiteX1" y="connsiteY1"/>
                </a:cxn>
              </a:cxnLst>
              <a:rect l="l" t="t" r="r" b="b"/>
              <a:pathLst>
                <a:path w="1301378" h="2198">
                  <a:moveTo>
                    <a:pt x="0" y="0"/>
                  </a:moveTo>
                  <a:lnTo>
                    <a:pt x="1301379" y="0"/>
                  </a:lnTo>
                </a:path>
              </a:pathLst>
            </a:custGeom>
            <a:ln w="52674" cap="rnd">
              <a:solidFill>
                <a:schemeClr val="accent2"/>
              </a:solidFill>
              <a:prstDash val="solid"/>
              <a:round/>
            </a:ln>
          </p:spPr>
          <p:txBody>
            <a:bodyPr rtlCol="0" anchor="ctr"/>
            <a:lstStyle/>
            <a:p>
              <a:endParaRPr lang="en-US"/>
            </a:p>
          </p:txBody>
        </p:sp>
      </p:grpSp>
      <p:grpSp>
        <p:nvGrpSpPr>
          <p:cNvPr id="41" name="Group 40">
            <a:extLst>
              <a:ext uri="{FF2B5EF4-FFF2-40B4-BE49-F238E27FC236}">
                <a16:creationId xmlns:a16="http://schemas.microsoft.com/office/drawing/2014/main" id="{CB20C1DA-D3E7-401D-80E9-D7C119E648EC}"/>
              </a:ext>
            </a:extLst>
          </p:cNvPr>
          <p:cNvGrpSpPr/>
          <p:nvPr/>
        </p:nvGrpSpPr>
        <p:grpSpPr>
          <a:xfrm>
            <a:off x="8606659" y="3239977"/>
            <a:ext cx="1662266" cy="627655"/>
            <a:chOff x="7514834" y="4982073"/>
            <a:chExt cx="1662266" cy="627655"/>
          </a:xfrm>
        </p:grpSpPr>
        <p:sp>
          <p:nvSpPr>
            <p:cNvPr id="42" name="Rectangle: Rounded Corners 41">
              <a:extLst>
                <a:ext uri="{FF2B5EF4-FFF2-40B4-BE49-F238E27FC236}">
                  <a16:creationId xmlns:a16="http://schemas.microsoft.com/office/drawing/2014/main" id="{D5367DE5-2DDE-4AB1-B577-9850BB19CFE3}"/>
                </a:ext>
              </a:extLst>
            </p:cNvPr>
            <p:cNvSpPr/>
            <p:nvPr/>
          </p:nvSpPr>
          <p:spPr>
            <a:xfrm>
              <a:off x="7514834" y="5091113"/>
              <a:ext cx="1662266" cy="518615"/>
            </a:xfrm>
            <a:prstGeom prst="roundRect">
              <a:avLst>
                <a:gd name="adj" fmla="val 22742"/>
              </a:avLst>
            </a:prstGeom>
            <a:solidFill>
              <a:schemeClr val="tx2"/>
            </a:solidFill>
            <a:ln w="5475" cap="flat">
              <a:noFill/>
              <a:prstDash val="solid"/>
              <a:miter/>
            </a:ln>
          </p:spPr>
          <p:txBody>
            <a:bodyPr rtlCol="0" anchor="ctr"/>
            <a:lstStyle/>
            <a:p>
              <a:endParaRPr lang="en-US"/>
            </a:p>
          </p:txBody>
        </p:sp>
        <p:pic>
          <p:nvPicPr>
            <p:cNvPr id="43" name="Graphic 42">
              <a:extLst>
                <a:ext uri="{FF2B5EF4-FFF2-40B4-BE49-F238E27FC236}">
                  <a16:creationId xmlns:a16="http://schemas.microsoft.com/office/drawing/2014/main" id="{F5F5D527-B928-4E13-9405-063D18A980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01199" y="4982073"/>
              <a:ext cx="713379" cy="589313"/>
            </a:xfrm>
            <a:prstGeom prst="rect">
              <a:avLst/>
            </a:prstGeom>
          </p:spPr>
        </p:pic>
      </p:grpSp>
      <p:pic>
        <p:nvPicPr>
          <p:cNvPr id="44" name="Graphic 43">
            <a:extLst>
              <a:ext uri="{FF2B5EF4-FFF2-40B4-BE49-F238E27FC236}">
                <a16:creationId xmlns:a16="http://schemas.microsoft.com/office/drawing/2014/main" id="{033B136F-A831-4D6A-98EA-ED93523AAE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4997" y="4037517"/>
            <a:ext cx="1677762" cy="1385198"/>
          </a:xfrm>
          <a:prstGeom prst="rect">
            <a:avLst/>
          </a:prstGeom>
        </p:spPr>
      </p:pic>
    </p:spTree>
    <p:custDataLst>
      <p:tags r:id="rId1"/>
    </p:custDataLst>
    <p:extLst>
      <p:ext uri="{BB962C8B-B14F-4D97-AF65-F5344CB8AC3E}">
        <p14:creationId xmlns:p14="http://schemas.microsoft.com/office/powerpoint/2010/main" val="3567115328"/>
      </p:ext>
    </p:extLst>
  </p:cSld>
  <p:clrMapOvr>
    <a:masterClrMapping/>
  </p:clrMapOvr>
  <mc:AlternateContent xmlns:mc="http://schemas.openxmlformats.org/markup-compatibility/2006" xmlns:p14="http://schemas.microsoft.com/office/powerpoint/2010/main">
    <mc:Choice Requires="p14">
      <p:transition spd="slow" p14:dur="2000" advTm="13168"/>
    </mc:Choice>
    <mc:Fallback xmlns="">
      <p:transition spd="slow" advTm="131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1000" fill="hold"/>
                                        <p:tgtEl>
                                          <p:spTgt spid="23"/>
                                        </p:tgtEl>
                                        <p:attrNameLst>
                                          <p:attrName>ppt_x</p:attrName>
                                        </p:attrNameLst>
                                      </p:cBhvr>
                                      <p:tavLst>
                                        <p:tav tm="0">
                                          <p:val>
                                            <p:strVal val="0-#ppt_w/2"/>
                                          </p:val>
                                        </p:tav>
                                        <p:tav tm="100000">
                                          <p:val>
                                            <p:strVal val="#ppt_x"/>
                                          </p:val>
                                        </p:tav>
                                      </p:tavLst>
                                    </p:anim>
                                    <p:anim calcmode="lin" valueType="num">
                                      <p:cBhvr additive="base">
                                        <p:cTn id="13" dur="1000" fill="hold"/>
                                        <p:tgtEl>
                                          <p:spTgt spid="2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5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000" fill="hold"/>
                                        <p:tgtEl>
                                          <p:spTgt spid="21"/>
                                        </p:tgtEl>
                                        <p:attrNameLst>
                                          <p:attrName>ppt_x</p:attrName>
                                        </p:attrNameLst>
                                      </p:cBhvr>
                                      <p:tavLst>
                                        <p:tav tm="0">
                                          <p:val>
                                            <p:strVal val="0-#ppt_w/2"/>
                                          </p:val>
                                        </p:tav>
                                        <p:tav tm="100000">
                                          <p:val>
                                            <p:strVal val="#ppt_x"/>
                                          </p:val>
                                        </p:tav>
                                      </p:tavLst>
                                    </p:anim>
                                    <p:anim calcmode="lin" valueType="num">
                                      <p:cBhvr additive="base">
                                        <p:cTn id="17" dur="10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1000" fill="hold"/>
                                        <p:tgtEl>
                                          <p:spTgt spid="28"/>
                                        </p:tgtEl>
                                        <p:attrNameLst>
                                          <p:attrName>ppt_x</p:attrName>
                                        </p:attrNameLst>
                                      </p:cBhvr>
                                      <p:tavLst>
                                        <p:tav tm="0">
                                          <p:val>
                                            <p:strVal val="0-#ppt_w/2"/>
                                          </p:val>
                                        </p:tav>
                                        <p:tav tm="100000">
                                          <p:val>
                                            <p:strVal val="#ppt_x"/>
                                          </p:val>
                                        </p:tav>
                                      </p:tavLst>
                                    </p:anim>
                                    <p:anim calcmode="lin" valueType="num">
                                      <p:cBhvr additive="base">
                                        <p:cTn id="21" dur="1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350"/>
                                        <p:tgtEl>
                                          <p:spTgt spid="30"/>
                                        </p:tgtEl>
                                      </p:cBhvr>
                                    </p:animEffect>
                                  </p:childTnLst>
                                </p:cTn>
                              </p:par>
                            </p:childTnLst>
                          </p:cTn>
                        </p:par>
                        <p:par>
                          <p:cTn id="32" fill="hold">
                            <p:stCondLst>
                              <p:cond delay="35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350"/>
                                        <p:tgtEl>
                                          <p:spTgt spid="29"/>
                                        </p:tgtEl>
                                      </p:cBhvr>
                                    </p:animEffect>
                                  </p:childTnLst>
                                </p:cTn>
                              </p:par>
                            </p:childTnLst>
                          </p:cTn>
                        </p:par>
                        <p:par>
                          <p:cTn id="36" fill="hold">
                            <p:stCondLst>
                              <p:cond delay="700"/>
                            </p:stCondLst>
                            <p:childTnLst>
                              <p:par>
                                <p:cTn id="37" presetID="10" presetClass="entr" presetSubtype="0"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350"/>
                                        <p:tgtEl>
                                          <p:spTgt spid="41"/>
                                        </p:tgtEl>
                                      </p:cBhvr>
                                    </p:animEffect>
                                  </p:childTnLst>
                                </p:cTn>
                              </p:par>
                            </p:childTnLst>
                          </p:cTn>
                        </p:par>
                        <p:par>
                          <p:cTn id="40" fill="hold">
                            <p:stCondLst>
                              <p:cond delay="10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3"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733C-2E66-4E48-9E6D-155FAFB1F545}"/>
              </a:ext>
            </a:extLst>
          </p:cNvPr>
          <p:cNvSpPr>
            <a:spLocks noGrp="1"/>
          </p:cNvSpPr>
          <p:nvPr>
            <p:ph type="title"/>
          </p:nvPr>
        </p:nvSpPr>
        <p:spPr/>
        <p:txBody>
          <a:bodyPr/>
          <a:lstStyle/>
          <a:p>
            <a:r>
              <a:rPr lang="en-US" dirty="0"/>
              <a:t>In this video, you will learn…</a:t>
            </a:r>
          </a:p>
        </p:txBody>
      </p:sp>
      <p:pic>
        <p:nvPicPr>
          <p:cNvPr id="4" name="Graphic 3">
            <a:extLst>
              <a:ext uri="{FF2B5EF4-FFF2-40B4-BE49-F238E27FC236}">
                <a16:creationId xmlns:a16="http://schemas.microsoft.com/office/drawing/2014/main" id="{FB6DABB6-D8D3-48B3-BDBB-9C81010644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51" y="2067640"/>
            <a:ext cx="1103725" cy="1107126"/>
          </a:xfrm>
          <a:prstGeom prst="rect">
            <a:avLst/>
          </a:prstGeom>
        </p:spPr>
      </p:pic>
      <p:grpSp>
        <p:nvGrpSpPr>
          <p:cNvPr id="20" name="Group 19">
            <a:extLst>
              <a:ext uri="{FF2B5EF4-FFF2-40B4-BE49-F238E27FC236}">
                <a16:creationId xmlns:a16="http://schemas.microsoft.com/office/drawing/2014/main" id="{B55E36CE-E143-44BD-A0AE-D751141B8D1D}"/>
              </a:ext>
            </a:extLst>
          </p:cNvPr>
          <p:cNvGrpSpPr/>
          <p:nvPr/>
        </p:nvGrpSpPr>
        <p:grpSpPr>
          <a:xfrm>
            <a:off x="4033269" y="1930545"/>
            <a:ext cx="1347522" cy="1381316"/>
            <a:chOff x="3806369" y="3149572"/>
            <a:chExt cx="1883184" cy="1930411"/>
          </a:xfrm>
        </p:grpSpPr>
        <p:sp>
          <p:nvSpPr>
            <p:cNvPr id="10" name="Freeform: Shape 9">
              <a:extLst>
                <a:ext uri="{FF2B5EF4-FFF2-40B4-BE49-F238E27FC236}">
                  <a16:creationId xmlns:a16="http://schemas.microsoft.com/office/drawing/2014/main" id="{4BE331C4-1E35-4038-9BDC-4A58549E7432}"/>
                </a:ext>
              </a:extLst>
            </p:cNvPr>
            <p:cNvSpPr/>
            <p:nvPr/>
          </p:nvSpPr>
          <p:spPr>
            <a:xfrm>
              <a:off x="4097382" y="3149572"/>
              <a:ext cx="1301246" cy="660781"/>
            </a:xfrm>
            <a:custGeom>
              <a:avLst/>
              <a:gdLst>
                <a:gd name="connsiteX0" fmla="*/ 1300687 w 1301246"/>
                <a:gd name="connsiteY0" fmla="*/ 660232 h 660781"/>
                <a:gd name="connsiteX1" fmla="*/ 1300687 w 1301246"/>
                <a:gd name="connsiteY1" fmla="*/ 370736 h 660781"/>
                <a:gd name="connsiteX2" fmla="*/ 929467 w 1301246"/>
                <a:gd name="connsiteY2" fmla="*/ -549 h 660781"/>
                <a:gd name="connsiteX3" fmla="*/ -560 w 1301246"/>
                <a:gd name="connsiteY3" fmla="*/ -549 h 660781"/>
                <a:gd name="connsiteX4" fmla="*/ -560 w 1301246"/>
                <a:gd name="connsiteY4" fmla="*/ 660232 h 660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246" h="660781">
                  <a:moveTo>
                    <a:pt x="1300687" y="660232"/>
                  </a:moveTo>
                  <a:lnTo>
                    <a:pt x="1300687" y="370736"/>
                  </a:lnTo>
                  <a:lnTo>
                    <a:pt x="929467" y="-549"/>
                  </a:lnTo>
                  <a:lnTo>
                    <a:pt x="-560" y="-549"/>
                  </a:lnTo>
                  <a:lnTo>
                    <a:pt x="-560" y="660232"/>
                  </a:lnTo>
                </a:path>
              </a:pathLst>
            </a:custGeom>
            <a:noFill/>
            <a:ln w="52674" cap="rnd">
              <a:solidFill>
                <a:srgbClr val="0F1923"/>
              </a:soli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38DEDEF0-DFD2-4641-A78B-D3870DE107C6}"/>
                </a:ext>
              </a:extLst>
            </p:cNvPr>
            <p:cNvSpPr/>
            <p:nvPr/>
          </p:nvSpPr>
          <p:spPr>
            <a:xfrm>
              <a:off x="5027409" y="3149594"/>
              <a:ext cx="371241" cy="371263"/>
            </a:xfrm>
            <a:custGeom>
              <a:avLst/>
              <a:gdLst>
                <a:gd name="connsiteX0" fmla="*/ 371241 w 371241"/>
                <a:gd name="connsiteY0" fmla="*/ 371263 h 371263"/>
                <a:gd name="connsiteX1" fmla="*/ 0 w 371241"/>
                <a:gd name="connsiteY1" fmla="*/ 371263 h 371263"/>
                <a:gd name="connsiteX2" fmla="*/ 0 w 371241"/>
                <a:gd name="connsiteY2" fmla="*/ 0 h 371263"/>
              </a:gdLst>
              <a:ahLst/>
              <a:cxnLst>
                <a:cxn ang="0">
                  <a:pos x="connsiteX0" y="connsiteY0"/>
                </a:cxn>
                <a:cxn ang="0">
                  <a:pos x="connsiteX1" y="connsiteY1"/>
                </a:cxn>
                <a:cxn ang="0">
                  <a:pos x="connsiteX2" y="connsiteY2"/>
                </a:cxn>
              </a:cxnLst>
              <a:rect l="l" t="t" r="r" b="b"/>
              <a:pathLst>
                <a:path w="371241" h="371263">
                  <a:moveTo>
                    <a:pt x="371241" y="371263"/>
                  </a:moveTo>
                  <a:lnTo>
                    <a:pt x="0" y="371263"/>
                  </a:lnTo>
                  <a:lnTo>
                    <a:pt x="0" y="0"/>
                  </a:lnTo>
                </a:path>
              </a:pathLst>
            </a:custGeom>
            <a:noFill/>
            <a:ln w="52674" cap="rnd">
              <a:solidFill>
                <a:srgbClr val="0F1923"/>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8D1D2E04-194B-4F1B-B4B6-DD46ED7E9B60}"/>
                </a:ext>
              </a:extLst>
            </p:cNvPr>
            <p:cNvSpPr/>
            <p:nvPr/>
          </p:nvSpPr>
          <p:spPr>
            <a:xfrm>
              <a:off x="3806369" y="3810310"/>
              <a:ext cx="1883184" cy="893705"/>
            </a:xfrm>
            <a:custGeom>
              <a:avLst/>
              <a:gdLst>
                <a:gd name="connsiteX0" fmla="*/ 1591700 w 1883184"/>
                <a:gd name="connsiteY0" fmla="*/ 893157 h 893705"/>
                <a:gd name="connsiteX1" fmla="*/ 1778233 w 1883184"/>
                <a:gd name="connsiteY1" fmla="*/ 893157 h 893705"/>
                <a:gd name="connsiteX2" fmla="*/ 1882625 w 1883184"/>
                <a:gd name="connsiteY2" fmla="*/ 788809 h 893705"/>
                <a:gd name="connsiteX3" fmla="*/ 1882625 w 1883184"/>
                <a:gd name="connsiteY3" fmla="*/ 788787 h 893705"/>
                <a:gd name="connsiteX4" fmla="*/ 1882625 w 1883184"/>
                <a:gd name="connsiteY4" fmla="*/ 103843 h 893705"/>
                <a:gd name="connsiteX5" fmla="*/ 1778277 w 1883184"/>
                <a:gd name="connsiteY5" fmla="*/ -549 h 893705"/>
                <a:gd name="connsiteX6" fmla="*/ 1778233 w 1883184"/>
                <a:gd name="connsiteY6" fmla="*/ -549 h 893705"/>
                <a:gd name="connsiteX7" fmla="*/ 103832 w 1883184"/>
                <a:gd name="connsiteY7" fmla="*/ -549 h 893705"/>
                <a:gd name="connsiteX8" fmla="*/ -560 w 1883184"/>
                <a:gd name="connsiteY8" fmla="*/ 103799 h 893705"/>
                <a:gd name="connsiteX9" fmla="*/ -560 w 1883184"/>
                <a:gd name="connsiteY9" fmla="*/ 103843 h 893705"/>
                <a:gd name="connsiteX10" fmla="*/ -560 w 1883184"/>
                <a:gd name="connsiteY10" fmla="*/ 788831 h 893705"/>
                <a:gd name="connsiteX11" fmla="*/ 103832 w 1883184"/>
                <a:gd name="connsiteY11" fmla="*/ 893157 h 893705"/>
                <a:gd name="connsiteX12" fmla="*/ 290365 w 1883184"/>
                <a:gd name="connsiteY12" fmla="*/ 893157 h 89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3184" h="893705">
                  <a:moveTo>
                    <a:pt x="1591700" y="893157"/>
                  </a:moveTo>
                  <a:lnTo>
                    <a:pt x="1778233" y="893157"/>
                  </a:lnTo>
                  <a:cubicBezTo>
                    <a:pt x="1835881" y="893179"/>
                    <a:pt x="1882603" y="846458"/>
                    <a:pt x="1882625" y="788809"/>
                  </a:cubicBezTo>
                  <a:cubicBezTo>
                    <a:pt x="1882625" y="788809"/>
                    <a:pt x="1882625" y="788787"/>
                    <a:pt x="1882625" y="788787"/>
                  </a:cubicBezTo>
                  <a:lnTo>
                    <a:pt x="1882625" y="103843"/>
                  </a:lnTo>
                  <a:cubicBezTo>
                    <a:pt x="1882647" y="46201"/>
                    <a:pt x="1835925" y="-536"/>
                    <a:pt x="1778277" y="-549"/>
                  </a:cubicBezTo>
                  <a:cubicBezTo>
                    <a:pt x="1778255" y="-549"/>
                    <a:pt x="1778255" y="-549"/>
                    <a:pt x="1778233" y="-549"/>
                  </a:cubicBezTo>
                  <a:lnTo>
                    <a:pt x="103832" y="-549"/>
                  </a:lnTo>
                  <a:cubicBezTo>
                    <a:pt x="46190" y="-560"/>
                    <a:pt x="-549" y="46157"/>
                    <a:pt x="-560" y="103799"/>
                  </a:cubicBezTo>
                  <a:cubicBezTo>
                    <a:pt x="-560" y="103814"/>
                    <a:pt x="-560" y="103827"/>
                    <a:pt x="-560" y="103843"/>
                  </a:cubicBezTo>
                  <a:lnTo>
                    <a:pt x="-560" y="788831"/>
                  </a:lnTo>
                  <a:cubicBezTo>
                    <a:pt x="-536" y="846458"/>
                    <a:pt x="46199" y="893179"/>
                    <a:pt x="103832" y="893157"/>
                  </a:cubicBezTo>
                  <a:lnTo>
                    <a:pt x="290365" y="893157"/>
                  </a:lnTo>
                </a:path>
              </a:pathLst>
            </a:custGeom>
            <a:solidFill>
              <a:schemeClr val="tx2"/>
            </a:solidFill>
            <a:ln w="52674" cap="rnd">
              <a:solidFill>
                <a:srgbClr val="0F1923"/>
              </a:solidFill>
              <a:prstDash val="solid"/>
              <a:round/>
            </a:ln>
          </p:spPr>
          <p:txBody>
            <a:bodyPr rtlCol="0" anchor="ctr"/>
            <a:lstStyle/>
            <a:p>
              <a:endParaRPr lang="en-US" dirty="0"/>
            </a:p>
          </p:txBody>
        </p:sp>
        <p:sp>
          <p:nvSpPr>
            <p:cNvPr id="11" name="Freeform: Shape 10">
              <a:extLst>
                <a:ext uri="{FF2B5EF4-FFF2-40B4-BE49-F238E27FC236}">
                  <a16:creationId xmlns:a16="http://schemas.microsoft.com/office/drawing/2014/main" id="{B9B0FE9F-B627-48D8-B0BB-7E375BF40F92}"/>
                </a:ext>
              </a:extLst>
            </p:cNvPr>
            <p:cNvSpPr/>
            <p:nvPr/>
          </p:nvSpPr>
          <p:spPr>
            <a:xfrm>
              <a:off x="4097294" y="4337633"/>
              <a:ext cx="1301356" cy="742350"/>
            </a:xfrm>
            <a:custGeom>
              <a:avLst/>
              <a:gdLst>
                <a:gd name="connsiteX0" fmla="*/ 0 w 1301356"/>
                <a:gd name="connsiteY0" fmla="*/ 0 h 742350"/>
                <a:gd name="connsiteX1" fmla="*/ 0 w 1301356"/>
                <a:gd name="connsiteY1" fmla="*/ 366471 h 742350"/>
                <a:gd name="connsiteX2" fmla="*/ 0 w 1301356"/>
                <a:gd name="connsiteY2" fmla="*/ 742351 h 742350"/>
                <a:gd name="connsiteX3" fmla="*/ 1301357 w 1301356"/>
                <a:gd name="connsiteY3" fmla="*/ 742351 h 742350"/>
                <a:gd name="connsiteX4" fmla="*/ 1301357 w 1301356"/>
                <a:gd name="connsiteY4" fmla="*/ 366471 h 742350"/>
                <a:gd name="connsiteX5" fmla="*/ 1301357 w 1301356"/>
                <a:gd name="connsiteY5" fmla="*/ 0 h 74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356" h="742350">
                  <a:moveTo>
                    <a:pt x="0" y="0"/>
                  </a:moveTo>
                  <a:lnTo>
                    <a:pt x="0" y="366471"/>
                  </a:lnTo>
                  <a:lnTo>
                    <a:pt x="0" y="742351"/>
                  </a:lnTo>
                  <a:lnTo>
                    <a:pt x="1301357" y="742351"/>
                  </a:lnTo>
                  <a:lnTo>
                    <a:pt x="1301357" y="366471"/>
                  </a:lnTo>
                  <a:lnTo>
                    <a:pt x="1301357" y="0"/>
                  </a:lnTo>
                </a:path>
              </a:pathLst>
            </a:custGeom>
            <a:solidFill>
              <a:srgbClr val="2196F3"/>
            </a:solidFill>
            <a:ln w="52674" cap="rnd">
              <a:no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295CA19B-0BA3-412A-A1AC-9E18D576E7D5}"/>
                </a:ext>
              </a:extLst>
            </p:cNvPr>
            <p:cNvSpPr/>
            <p:nvPr/>
          </p:nvSpPr>
          <p:spPr>
            <a:xfrm rot="17549998">
              <a:off x="5413525" y="3940285"/>
              <a:ext cx="121761" cy="121761"/>
            </a:xfrm>
            <a:custGeom>
              <a:avLst/>
              <a:gdLst>
                <a:gd name="connsiteX0" fmla="*/ 121201 w 121761"/>
                <a:gd name="connsiteY0" fmla="*/ 60332 h 121761"/>
                <a:gd name="connsiteX1" fmla="*/ 60321 w 121761"/>
                <a:gd name="connsiteY1" fmla="*/ 121212 h 121761"/>
                <a:gd name="connsiteX2" fmla="*/ -560 w 121761"/>
                <a:gd name="connsiteY2" fmla="*/ 60332 h 121761"/>
                <a:gd name="connsiteX3" fmla="*/ 60321 w 121761"/>
                <a:gd name="connsiteY3" fmla="*/ -549 h 121761"/>
                <a:gd name="connsiteX4" fmla="*/ 121201 w 121761"/>
                <a:gd name="connsiteY4" fmla="*/ 60332 h 121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 h="121761">
                  <a:moveTo>
                    <a:pt x="121201" y="60332"/>
                  </a:moveTo>
                  <a:cubicBezTo>
                    <a:pt x="121201" y="93955"/>
                    <a:pt x="93944" y="121212"/>
                    <a:pt x="60321" y="121212"/>
                  </a:cubicBezTo>
                  <a:cubicBezTo>
                    <a:pt x="26698" y="121212"/>
                    <a:pt x="-560" y="93955"/>
                    <a:pt x="-560" y="60332"/>
                  </a:cubicBezTo>
                  <a:cubicBezTo>
                    <a:pt x="-560" y="26708"/>
                    <a:pt x="26698" y="-549"/>
                    <a:pt x="60321" y="-549"/>
                  </a:cubicBezTo>
                  <a:cubicBezTo>
                    <a:pt x="93944" y="-549"/>
                    <a:pt x="121201" y="26708"/>
                    <a:pt x="121201" y="60332"/>
                  </a:cubicBezTo>
                  <a:close/>
                </a:path>
              </a:pathLst>
            </a:custGeom>
            <a:solidFill>
              <a:schemeClr val="accent2"/>
            </a:solidFill>
            <a:ln w="52674" cap="rnd">
              <a:solidFill>
                <a:schemeClr val="accent2"/>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A0102833-17A6-43BD-868D-B3B6F1C21368}"/>
                </a:ext>
              </a:extLst>
            </p:cNvPr>
            <p:cNvSpPr/>
            <p:nvPr/>
          </p:nvSpPr>
          <p:spPr>
            <a:xfrm rot="18900000">
              <a:off x="5156525" y="3940276"/>
              <a:ext cx="121761" cy="121761"/>
            </a:xfrm>
            <a:custGeom>
              <a:avLst/>
              <a:gdLst>
                <a:gd name="connsiteX0" fmla="*/ 121201 w 121761"/>
                <a:gd name="connsiteY0" fmla="*/ 60332 h 121761"/>
                <a:gd name="connsiteX1" fmla="*/ 60321 w 121761"/>
                <a:gd name="connsiteY1" fmla="*/ 121212 h 121761"/>
                <a:gd name="connsiteX2" fmla="*/ -560 w 121761"/>
                <a:gd name="connsiteY2" fmla="*/ 60332 h 121761"/>
                <a:gd name="connsiteX3" fmla="*/ 60321 w 121761"/>
                <a:gd name="connsiteY3" fmla="*/ -549 h 121761"/>
                <a:gd name="connsiteX4" fmla="*/ 121201 w 121761"/>
                <a:gd name="connsiteY4" fmla="*/ 60332 h 121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1" h="121761">
                  <a:moveTo>
                    <a:pt x="121201" y="60332"/>
                  </a:moveTo>
                  <a:cubicBezTo>
                    <a:pt x="121201" y="93955"/>
                    <a:pt x="93944" y="121212"/>
                    <a:pt x="60321" y="121212"/>
                  </a:cubicBezTo>
                  <a:cubicBezTo>
                    <a:pt x="26698" y="121212"/>
                    <a:pt x="-560" y="93955"/>
                    <a:pt x="-560" y="60332"/>
                  </a:cubicBezTo>
                  <a:cubicBezTo>
                    <a:pt x="-560" y="26708"/>
                    <a:pt x="26698" y="-549"/>
                    <a:pt x="60321" y="-549"/>
                  </a:cubicBezTo>
                  <a:cubicBezTo>
                    <a:pt x="93944" y="-549"/>
                    <a:pt x="121201" y="26708"/>
                    <a:pt x="121201" y="60332"/>
                  </a:cubicBezTo>
                  <a:close/>
                </a:path>
              </a:pathLst>
            </a:custGeom>
            <a:solidFill>
              <a:schemeClr val="accent2"/>
            </a:solidFill>
            <a:ln w="52674" cap="rnd">
              <a:solidFill>
                <a:schemeClr val="accent2"/>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2335D3DE-5E00-4688-A48E-2FF471416FEC}"/>
                </a:ext>
              </a:extLst>
            </p:cNvPr>
            <p:cNvSpPr/>
            <p:nvPr/>
          </p:nvSpPr>
          <p:spPr>
            <a:xfrm>
              <a:off x="4334902" y="4886899"/>
              <a:ext cx="826141" cy="2198"/>
            </a:xfrm>
            <a:custGeom>
              <a:avLst/>
              <a:gdLst>
                <a:gd name="connsiteX0" fmla="*/ 0 w 826141"/>
                <a:gd name="connsiteY0" fmla="*/ 0 h 2198"/>
                <a:gd name="connsiteX1" fmla="*/ 826141 w 826141"/>
                <a:gd name="connsiteY1" fmla="*/ 0 h 2198"/>
              </a:gdLst>
              <a:ahLst/>
              <a:cxnLst>
                <a:cxn ang="0">
                  <a:pos x="connsiteX0" y="connsiteY0"/>
                </a:cxn>
                <a:cxn ang="0">
                  <a:pos x="connsiteX1" y="connsiteY1"/>
                </a:cxn>
              </a:cxnLst>
              <a:rect l="l" t="t" r="r" b="b"/>
              <a:pathLst>
                <a:path w="826141" h="2198">
                  <a:moveTo>
                    <a:pt x="0" y="0"/>
                  </a:moveTo>
                  <a:lnTo>
                    <a:pt x="826141" y="0"/>
                  </a:lnTo>
                </a:path>
              </a:pathLst>
            </a:custGeom>
            <a:ln w="52674" cap="rnd">
              <a:solidFill>
                <a:schemeClr val="bg1"/>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074B914B-FA02-4A48-9953-AAB99F224775}"/>
                </a:ext>
              </a:extLst>
            </p:cNvPr>
            <p:cNvSpPr/>
            <p:nvPr/>
          </p:nvSpPr>
          <p:spPr>
            <a:xfrm>
              <a:off x="4334902" y="4704103"/>
              <a:ext cx="826141" cy="2198"/>
            </a:xfrm>
            <a:custGeom>
              <a:avLst/>
              <a:gdLst>
                <a:gd name="connsiteX0" fmla="*/ 0 w 826141"/>
                <a:gd name="connsiteY0" fmla="*/ 0 h 2198"/>
                <a:gd name="connsiteX1" fmla="*/ 826141 w 826141"/>
                <a:gd name="connsiteY1" fmla="*/ 0 h 2198"/>
              </a:gdLst>
              <a:ahLst/>
              <a:cxnLst>
                <a:cxn ang="0">
                  <a:pos x="connsiteX0" y="connsiteY0"/>
                </a:cxn>
                <a:cxn ang="0">
                  <a:pos x="connsiteX1" y="connsiteY1"/>
                </a:cxn>
              </a:cxnLst>
              <a:rect l="l" t="t" r="r" b="b"/>
              <a:pathLst>
                <a:path w="826141" h="2198">
                  <a:moveTo>
                    <a:pt x="0" y="0"/>
                  </a:moveTo>
                  <a:lnTo>
                    <a:pt x="826141" y="0"/>
                  </a:lnTo>
                </a:path>
              </a:pathLst>
            </a:custGeom>
            <a:ln w="52674" cap="rnd">
              <a:solidFill>
                <a:schemeClr val="bg1"/>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EF808163-3C6B-4A29-B82E-D08723CFEF04}"/>
                </a:ext>
              </a:extLst>
            </p:cNvPr>
            <p:cNvSpPr/>
            <p:nvPr/>
          </p:nvSpPr>
          <p:spPr>
            <a:xfrm>
              <a:off x="4334902" y="4521088"/>
              <a:ext cx="826141" cy="2198"/>
            </a:xfrm>
            <a:custGeom>
              <a:avLst/>
              <a:gdLst>
                <a:gd name="connsiteX0" fmla="*/ 0 w 826141"/>
                <a:gd name="connsiteY0" fmla="*/ 0 h 2198"/>
                <a:gd name="connsiteX1" fmla="*/ 826141 w 826141"/>
                <a:gd name="connsiteY1" fmla="*/ 0 h 2198"/>
              </a:gdLst>
              <a:ahLst/>
              <a:cxnLst>
                <a:cxn ang="0">
                  <a:pos x="connsiteX0" y="connsiteY0"/>
                </a:cxn>
                <a:cxn ang="0">
                  <a:pos x="connsiteX1" y="connsiteY1"/>
                </a:cxn>
              </a:cxnLst>
              <a:rect l="l" t="t" r="r" b="b"/>
              <a:pathLst>
                <a:path w="826141" h="2198">
                  <a:moveTo>
                    <a:pt x="0" y="0"/>
                  </a:moveTo>
                  <a:lnTo>
                    <a:pt x="826141" y="0"/>
                  </a:lnTo>
                </a:path>
              </a:pathLst>
            </a:custGeom>
            <a:ln w="52674" cap="rnd">
              <a:solidFill>
                <a:schemeClr val="bg1"/>
              </a:solidFill>
              <a:prstDash val="solid"/>
              <a:round/>
            </a:ln>
          </p:spPr>
          <p:txBody>
            <a:bodyPr rtlCol="0" anchor="ctr"/>
            <a:lstStyle/>
            <a:p>
              <a:endParaRPr lang="en-US" dirty="0"/>
            </a:p>
          </p:txBody>
        </p:sp>
        <p:sp>
          <p:nvSpPr>
            <p:cNvPr id="19" name="Freeform: Shape 18">
              <a:extLst>
                <a:ext uri="{FF2B5EF4-FFF2-40B4-BE49-F238E27FC236}">
                  <a16:creationId xmlns:a16="http://schemas.microsoft.com/office/drawing/2014/main" id="{C98F9587-CA90-4026-A631-479F79B1C9F6}"/>
                </a:ext>
              </a:extLst>
            </p:cNvPr>
            <p:cNvSpPr/>
            <p:nvPr/>
          </p:nvSpPr>
          <p:spPr>
            <a:xfrm>
              <a:off x="4097272" y="4337633"/>
              <a:ext cx="1301378" cy="2198"/>
            </a:xfrm>
            <a:custGeom>
              <a:avLst/>
              <a:gdLst>
                <a:gd name="connsiteX0" fmla="*/ 0 w 1301378"/>
                <a:gd name="connsiteY0" fmla="*/ 0 h 2198"/>
                <a:gd name="connsiteX1" fmla="*/ 1301379 w 1301378"/>
                <a:gd name="connsiteY1" fmla="*/ 0 h 2198"/>
              </a:gdLst>
              <a:ahLst/>
              <a:cxnLst>
                <a:cxn ang="0">
                  <a:pos x="connsiteX0" y="connsiteY0"/>
                </a:cxn>
                <a:cxn ang="0">
                  <a:pos x="connsiteX1" y="connsiteY1"/>
                </a:cxn>
              </a:cxnLst>
              <a:rect l="l" t="t" r="r" b="b"/>
              <a:pathLst>
                <a:path w="1301378" h="2198">
                  <a:moveTo>
                    <a:pt x="0" y="0"/>
                  </a:moveTo>
                  <a:lnTo>
                    <a:pt x="1301379" y="0"/>
                  </a:lnTo>
                </a:path>
              </a:pathLst>
            </a:custGeom>
            <a:ln w="52674" cap="rnd">
              <a:solidFill>
                <a:schemeClr val="accent2"/>
              </a:solidFill>
              <a:prstDash val="solid"/>
              <a:round/>
            </a:ln>
          </p:spPr>
          <p:txBody>
            <a:bodyPr rtlCol="0" anchor="ctr"/>
            <a:lstStyle/>
            <a:p>
              <a:endParaRPr lang="en-US" dirty="0"/>
            </a:p>
          </p:txBody>
        </p:sp>
      </p:grpSp>
      <p:grpSp>
        <p:nvGrpSpPr>
          <p:cNvPr id="30" name="Group 29">
            <a:extLst>
              <a:ext uri="{FF2B5EF4-FFF2-40B4-BE49-F238E27FC236}">
                <a16:creationId xmlns:a16="http://schemas.microsoft.com/office/drawing/2014/main" id="{F2536D40-7430-4243-BE33-5416357CA82D}"/>
              </a:ext>
            </a:extLst>
          </p:cNvPr>
          <p:cNvGrpSpPr/>
          <p:nvPr/>
        </p:nvGrpSpPr>
        <p:grpSpPr>
          <a:xfrm>
            <a:off x="9605807" y="2307376"/>
            <a:ext cx="1662266" cy="627655"/>
            <a:chOff x="7514834" y="4982073"/>
            <a:chExt cx="1662266" cy="627655"/>
          </a:xfrm>
        </p:grpSpPr>
        <p:sp>
          <p:nvSpPr>
            <p:cNvPr id="27" name="Rectangle: Rounded Corners 26">
              <a:extLst>
                <a:ext uri="{FF2B5EF4-FFF2-40B4-BE49-F238E27FC236}">
                  <a16:creationId xmlns:a16="http://schemas.microsoft.com/office/drawing/2014/main" id="{834DCAF4-0681-44E9-B0C5-960144E1CE7D}"/>
                </a:ext>
              </a:extLst>
            </p:cNvPr>
            <p:cNvSpPr/>
            <p:nvPr/>
          </p:nvSpPr>
          <p:spPr>
            <a:xfrm>
              <a:off x="7514834" y="5091113"/>
              <a:ext cx="1662266" cy="518615"/>
            </a:xfrm>
            <a:prstGeom prst="roundRect">
              <a:avLst>
                <a:gd name="adj" fmla="val 22742"/>
              </a:avLst>
            </a:prstGeom>
            <a:solidFill>
              <a:schemeClr val="tx2"/>
            </a:solidFill>
            <a:ln w="5475" cap="flat">
              <a:noFill/>
              <a:prstDash val="solid"/>
              <a:miter/>
            </a:ln>
          </p:spPr>
          <p:txBody>
            <a:bodyPr rtlCol="0" anchor="ctr"/>
            <a:lstStyle/>
            <a:p>
              <a:endParaRPr lang="en-US" dirty="0"/>
            </a:p>
          </p:txBody>
        </p:sp>
        <p:pic>
          <p:nvPicPr>
            <p:cNvPr id="29" name="Graphic 28">
              <a:extLst>
                <a:ext uri="{FF2B5EF4-FFF2-40B4-BE49-F238E27FC236}">
                  <a16:creationId xmlns:a16="http://schemas.microsoft.com/office/drawing/2014/main" id="{A0F4184C-C1B1-4411-9BAA-8C3E4653F7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01199" y="4982073"/>
              <a:ext cx="713379" cy="589313"/>
            </a:xfrm>
            <a:prstGeom prst="rect">
              <a:avLst/>
            </a:prstGeom>
          </p:spPr>
        </p:pic>
      </p:grpSp>
      <p:sp>
        <p:nvSpPr>
          <p:cNvPr id="31" name="TextBox 30">
            <a:extLst>
              <a:ext uri="{FF2B5EF4-FFF2-40B4-BE49-F238E27FC236}">
                <a16:creationId xmlns:a16="http://schemas.microsoft.com/office/drawing/2014/main" id="{60096DD0-499B-4AB4-AF2C-DE22C6C79AA1}"/>
              </a:ext>
            </a:extLst>
          </p:cNvPr>
          <p:cNvSpPr txBox="1"/>
          <p:nvPr/>
        </p:nvSpPr>
        <p:spPr>
          <a:xfrm>
            <a:off x="558418" y="3611882"/>
            <a:ext cx="2926080"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view information about the data value</a:t>
            </a:r>
          </a:p>
        </p:txBody>
      </p:sp>
      <p:sp>
        <p:nvSpPr>
          <p:cNvPr id="32" name="TextBox 31">
            <a:extLst>
              <a:ext uri="{FF2B5EF4-FFF2-40B4-BE49-F238E27FC236}">
                <a16:creationId xmlns:a16="http://schemas.microsoft.com/office/drawing/2014/main" id="{F1916CB8-64F5-4803-9AD2-8423C5F801D6}"/>
              </a:ext>
            </a:extLst>
          </p:cNvPr>
          <p:cNvSpPr txBox="1"/>
          <p:nvPr/>
        </p:nvSpPr>
        <p:spPr>
          <a:xfrm>
            <a:off x="3152549" y="3611882"/>
            <a:ext cx="292608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print the data entry forms</a:t>
            </a:r>
          </a:p>
        </p:txBody>
      </p:sp>
      <p:sp>
        <p:nvSpPr>
          <p:cNvPr id="33" name="TextBox 32">
            <a:extLst>
              <a:ext uri="{FF2B5EF4-FFF2-40B4-BE49-F238E27FC236}">
                <a16:creationId xmlns:a16="http://schemas.microsoft.com/office/drawing/2014/main" id="{643BAE87-5030-4D2F-8DF7-C09240531077}"/>
              </a:ext>
            </a:extLst>
          </p:cNvPr>
          <p:cNvSpPr txBox="1"/>
          <p:nvPr/>
        </p:nvSpPr>
        <p:spPr>
          <a:xfrm>
            <a:off x="9274066" y="3611882"/>
            <a:ext cx="2560882"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Validate and complete buttons</a:t>
            </a:r>
          </a:p>
        </p:txBody>
      </p:sp>
      <p:sp>
        <p:nvSpPr>
          <p:cNvPr id="21" name="TextBox 20">
            <a:extLst>
              <a:ext uri="{FF2B5EF4-FFF2-40B4-BE49-F238E27FC236}">
                <a16:creationId xmlns:a16="http://schemas.microsoft.com/office/drawing/2014/main" id="{9C85B84D-25DF-460E-95A7-30F401EA4B25}"/>
              </a:ext>
            </a:extLst>
          </p:cNvPr>
          <p:cNvSpPr txBox="1"/>
          <p:nvPr/>
        </p:nvSpPr>
        <p:spPr>
          <a:xfrm>
            <a:off x="6543905" y="3611882"/>
            <a:ext cx="292608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Understand metadata information</a:t>
            </a:r>
          </a:p>
        </p:txBody>
      </p:sp>
      <p:pic>
        <p:nvPicPr>
          <p:cNvPr id="5" name="Graphic 4">
            <a:extLst>
              <a:ext uri="{FF2B5EF4-FFF2-40B4-BE49-F238E27FC236}">
                <a16:creationId xmlns:a16="http://schemas.microsoft.com/office/drawing/2014/main" id="{D5F5369A-77C3-4C36-A184-9E91EA4779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1952" y="1928604"/>
            <a:ext cx="1677762" cy="1385198"/>
          </a:xfrm>
          <a:prstGeom prst="rect">
            <a:avLst/>
          </a:prstGeom>
        </p:spPr>
      </p:pic>
    </p:spTree>
    <p:custDataLst>
      <p:tags r:id="rId1"/>
    </p:custDataLst>
    <p:extLst>
      <p:ext uri="{BB962C8B-B14F-4D97-AF65-F5344CB8AC3E}">
        <p14:creationId xmlns:p14="http://schemas.microsoft.com/office/powerpoint/2010/main" val="3868657709"/>
      </p:ext>
    </p:extLst>
  </p:cSld>
  <p:clrMapOvr>
    <a:masterClrMapping/>
  </p:clrMapOvr>
  <mc:AlternateContent xmlns:mc="http://schemas.openxmlformats.org/markup-compatibility/2006" xmlns:p159="http://schemas.microsoft.com/office/powerpoint/2015/09/main">
    <mc:Choice Requires="p159">
      <p:transition spd="slow" advTm="21648">
        <p159:morph option="byObject"/>
      </p:transition>
    </mc:Choice>
    <mc:Fallback xmlns="">
      <p:transition spd="slow" advTm="216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958DD1-2F96-1809-CE95-958B5093A726}"/>
              </a:ext>
            </a:extLst>
          </p:cNvPr>
          <p:cNvSpPr txBox="1"/>
          <p:nvPr/>
        </p:nvSpPr>
        <p:spPr>
          <a:xfrm>
            <a:off x="5041557" y="3373395"/>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1542998814"/>
      </p:ext>
    </p:extLst>
  </p:cSld>
  <p:clrMapOvr>
    <a:masterClrMapping/>
  </p:clrMapOvr>
  <mc:AlternateContent xmlns:mc="http://schemas.openxmlformats.org/markup-compatibility/2006" xmlns:p14="http://schemas.microsoft.com/office/powerpoint/2010/main">
    <mc:Choice Requires="p14">
      <p:transition spd="slow" p14:dur="1250" advTm="30000"/>
    </mc:Choice>
    <mc:Fallback xmlns="">
      <p:transition spd="slow" advTm="3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6A6E1-1495-4376-A596-772CCE94B4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4" name="Rectangle 3">
            <a:extLst>
              <a:ext uri="{FF2B5EF4-FFF2-40B4-BE49-F238E27FC236}">
                <a16:creationId xmlns:a16="http://schemas.microsoft.com/office/drawing/2014/main" id="{0682D9D7-12A5-4BC8-8F80-AC946B634889}"/>
              </a:ext>
            </a:extLst>
          </p:cNvPr>
          <p:cNvSpPr/>
          <p:nvPr/>
        </p:nvSpPr>
        <p:spPr>
          <a:xfrm>
            <a:off x="3807912" y="3169085"/>
            <a:ext cx="4421688" cy="258036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886789532"/>
      </p:ext>
    </p:extLst>
  </p:cSld>
  <p:clrMapOvr>
    <a:masterClrMapping/>
  </p:clrMapOvr>
  <mc:AlternateContent xmlns:mc="http://schemas.openxmlformats.org/markup-compatibility/2006" xmlns:p14="http://schemas.microsoft.com/office/powerpoint/2010/main">
    <mc:Choice Requires="p14">
      <p:transition spd="slow" p14:dur="2000" advTm="9736"/>
    </mc:Choice>
    <mc:Fallback xmlns="">
      <p:transition spd="slow" advTm="9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6A6E1-1495-4376-A596-772CCE94B4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05766" y="-2815389"/>
            <a:ext cx="18154313" cy="10211800"/>
          </a:xfrm>
          <a:prstGeom prst="rect">
            <a:avLst/>
          </a:prstGeom>
        </p:spPr>
      </p:pic>
      <p:sp>
        <p:nvSpPr>
          <p:cNvPr id="5" name="Rectangle 4">
            <a:extLst>
              <a:ext uri="{FF2B5EF4-FFF2-40B4-BE49-F238E27FC236}">
                <a16:creationId xmlns:a16="http://schemas.microsoft.com/office/drawing/2014/main" id="{D2EC7791-5896-4EB5-9974-A79DA6E09511}"/>
              </a:ext>
            </a:extLst>
          </p:cNvPr>
          <p:cNvSpPr/>
          <p:nvPr/>
        </p:nvSpPr>
        <p:spPr>
          <a:xfrm>
            <a:off x="3070933" y="2486697"/>
            <a:ext cx="409246" cy="24264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a:extLst>
              <a:ext uri="{FF2B5EF4-FFF2-40B4-BE49-F238E27FC236}">
                <a16:creationId xmlns:a16="http://schemas.microsoft.com/office/drawing/2014/main" id="{0E4D2AC4-DBC2-4661-86EB-A878AA8B2E49}"/>
              </a:ext>
            </a:extLst>
          </p:cNvPr>
          <p:cNvSpPr/>
          <p:nvPr/>
        </p:nvSpPr>
        <p:spPr>
          <a:xfrm>
            <a:off x="3086854" y="4763069"/>
            <a:ext cx="6070793" cy="943970"/>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Arrow: Rotate right with solid fill">
            <a:extLst>
              <a:ext uri="{FF2B5EF4-FFF2-40B4-BE49-F238E27FC236}">
                <a16:creationId xmlns:a16="http://schemas.microsoft.com/office/drawing/2014/main" id="{7915E205-5270-407F-930B-B7140EDCA7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3451" y="2785545"/>
            <a:ext cx="914400" cy="914400"/>
          </a:xfrm>
          <a:prstGeom prst="rect">
            <a:avLst/>
          </a:prstGeom>
        </p:spPr>
      </p:pic>
    </p:spTree>
    <p:custDataLst>
      <p:tags r:id="rId1"/>
    </p:custDataLst>
    <p:extLst>
      <p:ext uri="{BB962C8B-B14F-4D97-AF65-F5344CB8AC3E}">
        <p14:creationId xmlns:p14="http://schemas.microsoft.com/office/powerpoint/2010/main" val="668778021"/>
      </p:ext>
    </p:extLst>
  </p:cSld>
  <p:clrMapOvr>
    <a:masterClrMapping/>
  </p:clrMapOvr>
  <mc:AlternateContent xmlns:mc="http://schemas.openxmlformats.org/markup-compatibility/2006" xmlns:p159="http://schemas.microsoft.com/office/powerpoint/2015/09/main">
    <mc:Choice Requires="p159">
      <p:transition spd="slow" advTm="33780">
        <p159:morph option="byObject"/>
      </p:transition>
    </mc:Choice>
    <mc:Fallback xmlns="">
      <p:transition spd="slow" advTm="337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1" fill="hold" nodeType="clickEffect">
                                  <p:stCondLst>
                                    <p:cond delay="0"/>
                                  </p:stCondLst>
                                  <p:childTnLst>
                                    <p:animEffect transition="out" filter="wipe(up)">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6A6E1-1495-4376-A596-772CCE94B4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310" y="-28073"/>
            <a:ext cx="12241908" cy="6886072"/>
          </a:xfrm>
          <a:prstGeom prst="rect">
            <a:avLst/>
          </a:prstGeom>
        </p:spPr>
      </p:pic>
      <p:sp>
        <p:nvSpPr>
          <p:cNvPr id="15" name="Rectangle: Rounded Corners 14">
            <a:extLst>
              <a:ext uri="{FF2B5EF4-FFF2-40B4-BE49-F238E27FC236}">
                <a16:creationId xmlns:a16="http://schemas.microsoft.com/office/drawing/2014/main" id="{1517DB2F-82A8-4ACA-9DFA-D335D6EE271F}"/>
              </a:ext>
            </a:extLst>
          </p:cNvPr>
          <p:cNvSpPr/>
          <p:nvPr/>
        </p:nvSpPr>
        <p:spPr>
          <a:xfrm>
            <a:off x="2992760" y="635616"/>
            <a:ext cx="5932875" cy="2409404"/>
          </a:xfrm>
          <a:prstGeom prst="roundRect">
            <a:avLst>
              <a:gd name="adj" fmla="val 8428"/>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D30A227-828D-4DEC-BC41-6E447CD0AD52}"/>
              </a:ext>
            </a:extLst>
          </p:cNvPr>
          <p:cNvGrpSpPr/>
          <p:nvPr/>
        </p:nvGrpSpPr>
        <p:grpSpPr>
          <a:xfrm>
            <a:off x="2641612" y="233280"/>
            <a:ext cx="804672" cy="804672"/>
            <a:chOff x="10901033" y="516564"/>
            <a:chExt cx="804672" cy="804672"/>
          </a:xfrm>
        </p:grpSpPr>
        <p:sp>
          <p:nvSpPr>
            <p:cNvPr id="9" name="Oval 8">
              <a:extLst>
                <a:ext uri="{FF2B5EF4-FFF2-40B4-BE49-F238E27FC236}">
                  <a16:creationId xmlns:a16="http://schemas.microsoft.com/office/drawing/2014/main" id="{DC5AA2A0-B607-4A52-9608-24544DF594D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754EE9F9-2807-4D9C-A6B4-4927DDB7CF7E}"/>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323A334-CD50-4305-A4E8-978C989A90B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4086D2C-DB31-4066-9CAC-A353FD31B4FF}"/>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CAFC994C-77CB-41DD-B6AA-492B13BA8812}"/>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1D40AB5-B19F-4C10-A7C0-DB5996E61136}"/>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6" name="TextBox 15">
            <a:extLst>
              <a:ext uri="{FF2B5EF4-FFF2-40B4-BE49-F238E27FC236}">
                <a16:creationId xmlns:a16="http://schemas.microsoft.com/office/drawing/2014/main" id="{67D591B5-90E2-409B-98E4-24AED9076688}"/>
              </a:ext>
            </a:extLst>
          </p:cNvPr>
          <p:cNvSpPr txBox="1"/>
          <p:nvPr/>
        </p:nvSpPr>
        <p:spPr>
          <a:xfrm>
            <a:off x="3488092" y="807119"/>
            <a:ext cx="4601468" cy="461665"/>
          </a:xfrm>
          <a:prstGeom prst="rect">
            <a:avLst/>
          </a:prstGeom>
          <a:noFill/>
        </p:spPr>
        <p:txBody>
          <a:bodyPr wrap="square" rtlCol="0">
            <a:spAutoFit/>
          </a:bodyPr>
          <a:lstStyle/>
          <a:p>
            <a:pPr algn="l">
              <a:buClr>
                <a:srgbClr val="008CCF"/>
              </a:buClr>
            </a:pPr>
            <a:r>
              <a:rPr lang="en-US" sz="2400" dirty="0"/>
              <a:t>Non-numeric data elements:</a:t>
            </a:r>
          </a:p>
        </p:txBody>
      </p:sp>
      <p:sp>
        <p:nvSpPr>
          <p:cNvPr id="17" name="TextBox 16">
            <a:extLst>
              <a:ext uri="{FF2B5EF4-FFF2-40B4-BE49-F238E27FC236}">
                <a16:creationId xmlns:a16="http://schemas.microsoft.com/office/drawing/2014/main" id="{F8A92AA9-928A-4B75-A410-165298623A51}"/>
              </a:ext>
            </a:extLst>
          </p:cNvPr>
          <p:cNvSpPr txBox="1"/>
          <p:nvPr/>
        </p:nvSpPr>
        <p:spPr>
          <a:xfrm>
            <a:off x="3563254" y="1293273"/>
            <a:ext cx="4601468"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Dates </a:t>
            </a:r>
          </a:p>
        </p:txBody>
      </p:sp>
      <p:sp>
        <p:nvSpPr>
          <p:cNvPr id="18" name="TextBox 17">
            <a:extLst>
              <a:ext uri="{FF2B5EF4-FFF2-40B4-BE49-F238E27FC236}">
                <a16:creationId xmlns:a16="http://schemas.microsoft.com/office/drawing/2014/main" id="{2E00CC27-F505-4775-B415-0561EBBDB344}"/>
              </a:ext>
            </a:extLst>
          </p:cNvPr>
          <p:cNvSpPr txBox="1"/>
          <p:nvPr/>
        </p:nvSpPr>
        <p:spPr>
          <a:xfrm>
            <a:off x="3563254" y="1753343"/>
            <a:ext cx="4601468"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Yes/No</a:t>
            </a:r>
          </a:p>
        </p:txBody>
      </p:sp>
      <p:sp>
        <p:nvSpPr>
          <p:cNvPr id="19" name="TextBox 18">
            <a:extLst>
              <a:ext uri="{FF2B5EF4-FFF2-40B4-BE49-F238E27FC236}">
                <a16:creationId xmlns:a16="http://schemas.microsoft.com/office/drawing/2014/main" id="{B7F47776-5D46-4111-96B3-90B7D4B82DDD}"/>
              </a:ext>
            </a:extLst>
          </p:cNvPr>
          <p:cNvSpPr txBox="1"/>
          <p:nvPr/>
        </p:nvSpPr>
        <p:spPr>
          <a:xfrm>
            <a:off x="3563254" y="2213413"/>
            <a:ext cx="4601468"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Text</a:t>
            </a:r>
          </a:p>
        </p:txBody>
      </p:sp>
      <p:sp>
        <p:nvSpPr>
          <p:cNvPr id="20" name="Rectangle: Rounded Corners 19">
            <a:extLst>
              <a:ext uri="{FF2B5EF4-FFF2-40B4-BE49-F238E27FC236}">
                <a16:creationId xmlns:a16="http://schemas.microsoft.com/office/drawing/2014/main" id="{FD86AB9B-EB14-4EBA-8C03-8FFF86A8E947}"/>
              </a:ext>
            </a:extLst>
          </p:cNvPr>
          <p:cNvSpPr/>
          <p:nvPr/>
        </p:nvSpPr>
        <p:spPr>
          <a:xfrm>
            <a:off x="3720105" y="3099612"/>
            <a:ext cx="4676630" cy="2706075"/>
          </a:xfrm>
          <a:prstGeom prst="roundRect">
            <a:avLst>
              <a:gd name="adj" fmla="val 3701"/>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632905564"/>
      </p:ext>
    </p:extLst>
  </p:cSld>
  <p:clrMapOvr>
    <a:masterClrMapping/>
  </p:clrMapOvr>
  <mc:AlternateContent xmlns:mc="http://schemas.openxmlformats.org/markup-compatibility/2006" xmlns:p159="http://schemas.microsoft.com/office/powerpoint/2015/09/main">
    <mc:Choice Requires="p159">
      <p:transition spd="slow" advTm="12200">
        <p159:morph option="byObject"/>
      </p:transition>
    </mc:Choice>
    <mc:Fallback xmlns="">
      <p:transition spd="slow" advTm="122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P spid="19"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407DF23-B9F9-4505-BDD9-A309CAE331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2930" y="-1008523"/>
            <a:ext cx="15966130" cy="8980947"/>
          </a:xfrm>
          <a:prstGeom prst="rect">
            <a:avLst/>
          </a:prstGeom>
        </p:spPr>
      </p:pic>
      <p:sp>
        <p:nvSpPr>
          <p:cNvPr id="22" name="Rectangle 21">
            <a:extLst>
              <a:ext uri="{FF2B5EF4-FFF2-40B4-BE49-F238E27FC236}">
                <a16:creationId xmlns:a16="http://schemas.microsoft.com/office/drawing/2014/main" id="{1F4D3E3C-C5E0-469F-90F5-EE024AB038E1}"/>
              </a:ext>
            </a:extLst>
          </p:cNvPr>
          <p:cNvSpPr/>
          <p:nvPr/>
        </p:nvSpPr>
        <p:spPr>
          <a:xfrm>
            <a:off x="6190135" y="1142999"/>
            <a:ext cx="2496665" cy="806116"/>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44B7C37F-7A00-4ADF-95FD-DE8B1CDD512D}"/>
              </a:ext>
            </a:extLst>
          </p:cNvPr>
          <p:cNvSpPr/>
          <p:nvPr/>
        </p:nvSpPr>
        <p:spPr>
          <a:xfrm>
            <a:off x="1708484" y="1019596"/>
            <a:ext cx="4224391" cy="3023656"/>
          </a:xfrm>
          <a:prstGeom prst="roundRect">
            <a:avLst>
              <a:gd name="adj" fmla="val 8104"/>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24EB935-1BD6-4B96-A5F3-75232134543C}"/>
              </a:ext>
            </a:extLst>
          </p:cNvPr>
          <p:cNvSpPr txBox="1"/>
          <p:nvPr/>
        </p:nvSpPr>
        <p:spPr>
          <a:xfrm>
            <a:off x="2289650" y="1191099"/>
            <a:ext cx="3276388" cy="461665"/>
          </a:xfrm>
          <a:prstGeom prst="rect">
            <a:avLst/>
          </a:prstGeom>
          <a:noFill/>
        </p:spPr>
        <p:txBody>
          <a:bodyPr wrap="square" rtlCol="0">
            <a:spAutoFit/>
          </a:bodyPr>
          <a:lstStyle/>
          <a:p>
            <a:pPr algn="l">
              <a:buClr>
                <a:srgbClr val="008CCF"/>
              </a:buClr>
            </a:pPr>
            <a:r>
              <a:rPr lang="en-US" sz="2400" dirty="0"/>
              <a:t>Min-max limits:</a:t>
            </a:r>
          </a:p>
        </p:txBody>
      </p:sp>
      <p:sp>
        <p:nvSpPr>
          <p:cNvPr id="25" name="TextBox 24">
            <a:extLst>
              <a:ext uri="{FF2B5EF4-FFF2-40B4-BE49-F238E27FC236}">
                <a16:creationId xmlns:a16="http://schemas.microsoft.com/office/drawing/2014/main" id="{722D8A16-7F3D-46E3-A657-EA00661B276F}"/>
              </a:ext>
            </a:extLst>
          </p:cNvPr>
          <p:cNvSpPr txBox="1"/>
          <p:nvPr/>
        </p:nvSpPr>
        <p:spPr>
          <a:xfrm>
            <a:off x="1949041" y="1698455"/>
            <a:ext cx="3983833"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Can be set separately </a:t>
            </a:r>
          </a:p>
        </p:txBody>
      </p:sp>
      <p:sp>
        <p:nvSpPr>
          <p:cNvPr id="26" name="TextBox 25">
            <a:extLst>
              <a:ext uri="{FF2B5EF4-FFF2-40B4-BE49-F238E27FC236}">
                <a16:creationId xmlns:a16="http://schemas.microsoft.com/office/drawing/2014/main" id="{77BB6E56-0B43-4B44-991F-41BDCB52C211}"/>
              </a:ext>
            </a:extLst>
          </p:cNvPr>
          <p:cNvSpPr txBox="1"/>
          <p:nvPr/>
        </p:nvSpPr>
        <p:spPr>
          <a:xfrm>
            <a:off x="1949042" y="2158525"/>
            <a:ext cx="3276388"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May be left blank</a:t>
            </a:r>
          </a:p>
        </p:txBody>
      </p:sp>
      <p:sp>
        <p:nvSpPr>
          <p:cNvPr id="27" name="TextBox 26">
            <a:extLst>
              <a:ext uri="{FF2B5EF4-FFF2-40B4-BE49-F238E27FC236}">
                <a16:creationId xmlns:a16="http://schemas.microsoft.com/office/drawing/2014/main" id="{253361B1-6003-446D-AA3D-72BC331A5A16}"/>
              </a:ext>
            </a:extLst>
          </p:cNvPr>
          <p:cNvSpPr txBox="1"/>
          <p:nvPr/>
        </p:nvSpPr>
        <p:spPr>
          <a:xfrm>
            <a:off x="1949042" y="2618595"/>
            <a:ext cx="3886274" cy="1200329"/>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Indicate the expected range of values to be entered</a:t>
            </a:r>
          </a:p>
        </p:txBody>
      </p:sp>
      <p:grpSp>
        <p:nvGrpSpPr>
          <p:cNvPr id="28" name="Group 27">
            <a:extLst>
              <a:ext uri="{FF2B5EF4-FFF2-40B4-BE49-F238E27FC236}">
                <a16:creationId xmlns:a16="http://schemas.microsoft.com/office/drawing/2014/main" id="{5DA3BED8-1F13-426C-B42E-FC2DC9F8CECE}"/>
              </a:ext>
            </a:extLst>
          </p:cNvPr>
          <p:cNvGrpSpPr/>
          <p:nvPr/>
        </p:nvGrpSpPr>
        <p:grpSpPr>
          <a:xfrm>
            <a:off x="1308220" y="637259"/>
            <a:ext cx="804672" cy="804672"/>
            <a:chOff x="10901033" y="516564"/>
            <a:chExt cx="804672" cy="804672"/>
          </a:xfrm>
        </p:grpSpPr>
        <p:sp>
          <p:nvSpPr>
            <p:cNvPr id="29" name="Oval 28">
              <a:extLst>
                <a:ext uri="{FF2B5EF4-FFF2-40B4-BE49-F238E27FC236}">
                  <a16:creationId xmlns:a16="http://schemas.microsoft.com/office/drawing/2014/main" id="{087AD74A-18CB-4032-BC95-99392C7CB67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76E715AF-B612-49AD-9A33-9B901608EFB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31" name="Freeform: Shape 30">
                <a:extLst>
                  <a:ext uri="{FF2B5EF4-FFF2-40B4-BE49-F238E27FC236}">
                    <a16:creationId xmlns:a16="http://schemas.microsoft.com/office/drawing/2014/main" id="{0979043B-D523-4A96-A9E4-EA1FBD3930E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CE2F4ED-C494-485F-8D0B-020C4D39712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2BB3F13-36F4-45B5-BEF5-C9FDC6CEC96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982AB68-8170-4481-B696-A37FAEEF696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35" name="Rectangle 34">
            <a:extLst>
              <a:ext uri="{FF2B5EF4-FFF2-40B4-BE49-F238E27FC236}">
                <a16:creationId xmlns:a16="http://schemas.microsoft.com/office/drawing/2014/main" id="{297E1DC8-D9A7-4019-B285-895A42E8FEF1}"/>
              </a:ext>
            </a:extLst>
          </p:cNvPr>
          <p:cNvSpPr/>
          <p:nvPr/>
        </p:nvSpPr>
        <p:spPr>
          <a:xfrm>
            <a:off x="6333139" y="1865478"/>
            <a:ext cx="2353661" cy="29304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233490989"/>
      </p:ext>
    </p:extLst>
  </p:cSld>
  <p:clrMapOvr>
    <a:masterClrMapping/>
  </p:clrMapOvr>
  <mc:AlternateContent xmlns:mc="http://schemas.openxmlformats.org/markup-compatibility/2006" xmlns:p159="http://schemas.microsoft.com/office/powerpoint/2015/09/main">
    <mc:Choice Requires="p159">
      <p:transition spd="slow" advTm="37966">
        <p159:morph option="byObject"/>
      </p:transition>
    </mc:Choice>
    <mc:Fallback xmlns="">
      <p:transition spd="slow" advTm="3796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5"/>
                                        </p:tgtEl>
                                      </p:cBhvr>
                                    </p:animEffect>
                                    <p:set>
                                      <p:cBhvr>
                                        <p:cTn id="50" dur="1" fill="hold">
                                          <p:stCondLst>
                                            <p:cond delay="499"/>
                                          </p:stCondLst>
                                        </p:cTn>
                                        <p:tgtEl>
                                          <p:spTgt spid="2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35"/>
                                        </p:tgtEl>
                                      </p:cBhvr>
                                    </p:animEffect>
                                    <p:set>
                                      <p:cBhvr>
                                        <p:cTn id="66"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p:bldP spid="24" grpId="1"/>
      <p:bldP spid="25" grpId="0"/>
      <p:bldP spid="25" grpId="1"/>
      <p:bldP spid="26" grpId="0"/>
      <p:bldP spid="26" grpId="1"/>
      <p:bldP spid="27" grpId="0"/>
      <p:bldP spid="27" grpId="1"/>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5043B-8E31-C0FE-47A2-68ADFC619C2C}"/>
              </a:ext>
            </a:extLst>
          </p:cNvPr>
          <p:cNvSpPr txBox="1"/>
          <p:nvPr/>
        </p:nvSpPr>
        <p:spPr>
          <a:xfrm>
            <a:off x="5078627" y="3348681"/>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2307903539"/>
      </p:ext>
    </p:extLst>
  </p:cSld>
  <p:clrMapOvr>
    <a:masterClrMapping/>
  </p:clrMapOvr>
  <mc:AlternateContent xmlns:mc="http://schemas.openxmlformats.org/markup-compatibility/2006" xmlns:p14="http://schemas.microsoft.com/office/powerpoint/2010/main">
    <mc:Choice Requires="p14">
      <p:transition spd="slow" p14:dur="2000" advTm="265000"/>
    </mc:Choice>
    <mc:Fallback xmlns="">
      <p:transition spd="slow" advTm="265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UUID" val="{34119DE4-93FF-44A0-8DC5-FD898B8DF239}"/>
  <p:tag name="ISPRING_RESOURCE_FOLDER" val="C:\Users\alita\Documents\0. Clientes LOCAL\DHIS2\Fundamentals\2.0\Data Capture and validation\M2\2.2.2 Entering data in the Data Entry app - part 2\"/>
  <p:tag name="ISPRING_PRESENTATION_PATH" val="C:\Users\alita\Documents\0. Clientes LOCAL\DHIS2\Fundamentals\2.0\Data Capture and validation\M2\2.2.2 Entering data in the Data Entry app - part 2.pptx"/>
  <p:tag name="ISPRING_SCREEN_RECS_UPDATED" val="C:\Users\alita\Documents\0. Clientes LOCAL\DHIS2\Fundamentals\2.0\Data Capture and validation\M2\2.2.2 Entering data in the Data Entry app - part 2\"/>
  <p:tag name="FLASHSPRING_ZOOM_TAG" val="69"/>
  <p:tag name="ISPRING_PRESENTATION_INFO_2" val="&lt;?xml version=&quot;1.0&quot; encoding=&quot;UTF-8&quot; standalone=&quot;no&quot; ?&gt;&#10;&lt;presentation2&gt;&#10;&#10;  &lt;slides&gt;&#10;    &lt;slide id=&quot;{429E3FC0-DFBD-4938-ADF4-1B8BC8902F75}&quot; pptId=&quot;299&quot;/&gt;&#10;    &lt;slide id=&quot;{AB81D441-359C-434B-8D98-EAB878FD3CA4}&quot; pptId=&quot;304&quot;/&gt;&#10;    &lt;slide id=&quot;{D61A9172-3641-4B89-89AA-69107D44DD74}&quot; pptId=&quot;305&quot;/&gt;&#10;    &lt;slide id=&quot;{386D5BE7-0EED-41EC-844F-EE2ED8399575}&quot; pptId=&quot;306&quot;/&gt;&#10;    &lt;slide id=&quot;{16D55F01-5215-45D1-9D77-020910FA1662}&quot; pptId=&quot;307&quot;/&gt;&#10;    &lt;slide id=&quot;{FF41B6E3-372D-46B1-B6FF-9ACAB860EE0F}&quot; pptId=&quot;309&quot;/&gt;&#10;    &lt;slide id=&quot;{2831EE9F-72C8-4D6D-81F9-BC3223DCC3A0}&quot; pptId=&quot;311&quot;/&gt;&#10;    &lt;slide id=&quot;{78CF40D6-ED4E-4B19-A811-9F33CC26BDC9}&quot; pptId=&quot;310&quot;/&gt;&#10;    &lt;slide id=&quot;{8A3DB9BB-5348-49E5-8F93-DBDBAC29B17F}&quot; pptId=&quot;308&quot;/&gt;&#10;    &lt;slide id=&quot;{45990156-9A8E-410D-9347-C6A998213FAA}&quot; pptId=&quot;303&quot;/&gt;&#10;    &lt;slide id=&quot;{451A8C78-F0F0-4B5C-B6F0-F2A9B9F88506}&quot; pptId=&quot;272&quot;/&gt;&#10;  &lt;/slides&gt;&#10;&#10;  &lt;narration&gt;&#10;    &lt;audioTracks&gt;&#10;      &lt;audioTrack muted=&quot;false&quot; name=&quot;intro&quot; resource=&quot;6fb1a8c9&quot; slideId=&quot;{429E3FC0-DFBD-4938-ADF4-1B8BC8902F75}&quot; startTime=&quot;0&quot; stepIndex=&quot;0&quot; volume=&quot;1&quot;&gt;&#10;        &lt;audio channels=&quot;2&quot; format=&quot;fltp&quot; sampleRate=&quot;44100&quot;/&gt;&#10;      &lt;/audioTrack&gt;&#10;      &lt;audioTrack muted=&quot;false&quot; name=&quot;Text-to-speech clip — Audio  1&quot; resource=&quot;2e734c13&quot; slideId=&quot;{AB81D441-359C-434B-8D98-EAB878FD3CA4}&quot; startTime=&quot;0&quot; stepIndex=&quot;0&quot; volume=&quot;1&quot;&gt;&#10;        &lt;audio channels=&quot;2&quot; format=&quot;fltp&quot; sampleRate=&quot;48000&quot;/&gt;&#10;      &lt;/audioTrack&gt;&#10;      &lt;audioTrack muted=&quot;false&quot; name=&quot;Text-to-speech clip — Audio  2&quot; resource=&quot;9178c727&quot; slideId=&quot;{D61A9172-3641-4B89-89AA-69107D44DD74}&quot; startTime=&quot;0&quot; stepIndex=&quot;0&quot; volume=&quot;1&quot;&gt;&#10;        &lt;audio channels=&quot;2&quot; format=&quot;fltp&quot; sampleRate=&quot;48000&quot;/&gt;&#10;      &lt;/audioTrack&gt;&#10;      &lt;audioTrack muted=&quot;false&quot; name=&quot;Text-to-speech clip — Audio  3&quot; resource=&quot;ecc96c21&quot; slideId=&quot;{16D55F01-5215-45D1-9D77-020910FA1662}&quot; startTime=&quot;0&quot; stepIndex=&quot;0&quot; volume=&quot;1&quot;&gt;&#10;        &lt;audio channels=&quot;2&quot; format=&quot;fltp&quot; sampleRate=&quot;48000&quot;/&gt;&#10;      &lt;/audioTrack&gt;&#10;      &lt;audioTrack muted=&quot;false&quot; name=&quot;Text-to-speech clip — Audio  4&quot; resource=&quot;f377b118&quot; slideId=&quot;{FF41B6E3-372D-46B1-B6FF-9ACAB860EE0F}&quot; startTime=&quot;0&quot; stepIndex=&quot;0&quot; volume=&quot;1&quot;&gt;&#10;        &lt;audio channels=&quot;2&quot; format=&quot;fltp&quot; sampleRate=&quot;48000&quot;/&gt;&#10;      &lt;/audioTrack&gt;&#10;      &lt;audioTrack muted=&quot;false&quot; name=&quot;Text-to-speech clip — Audio  5&quot; resource=&quot;1390e7b7&quot; slideId=&quot;{2831EE9F-72C8-4D6D-81F9-BC3223DCC3A0}&quot; startTime=&quot;0&quot; stepIndex=&quot;0&quot; volume=&quot;1&quot;&gt;&#10;        &lt;audio channels=&quot;2&quot; format=&quot;fltp&quot; sampleRate=&quot;48000&quot;/&gt;&#10;      &lt;/audioTrack&gt;&#10;      &lt;audioTrack muted=&quot;false&quot; name=&quot;Text-to-speech clip — Audio  6&quot; resource=&quot;160a5c39&quot; slideId=&quot;{78CF40D6-ED4E-4B19-A811-9F33CC26BDC9}&quot; startTime=&quot;0&quot; stepIndex=&quot;0&quot; volume=&quot;1&quot;&gt;&#10;        &lt;audio channels=&quot;2&quot; format=&quot;fltp&quot; sampleRate=&quot;48000&quot;/&gt;&#10;      &lt;/audioTrack&gt;&#10;      &lt;audioTrack muted=&quot;false&quot; name=&quot;Text-to-speech clip — Audio  7&quot; resource=&quot;0e3bee04&quot; slideId=&quot;{45990156-9A8E-410D-9347-C6A998213FAA}&quot; startTime=&quot;0&quot; stepIndex=&quot;0&quot; volume=&quot;1&quot;&gt;&#10;        &lt;audio channels=&quot;2&quot; format=&quot;fltp&quot; sampleRate=&quot;48000&quot;/&gt;&#10;      &lt;/audioTrack&gt;&#10;      &lt;audioTrack muted=&quot;false&quot; name=&quot;outro&quot; resource=&quot;393c9f67&quot; slideId=&quot;{451A8C78-F0F0-4B5C-B6F0-F2A9B9F88506}&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NOcM1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NOcM1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NOcM1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TnDN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NOcM1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TnDNUjnP2+moAAADlAAAAHAAAAG5vbmUvaHRtbF9za2luX3NldHRpbmdzLmpzb26r5lIAAqUcJQUrhWowG8xPKi0pyc/TS87PK0nNK9HLyy/KTQSrUVJ2AwMlHZyK88tSiwgoTUtMTkUx1NTIwskFp0qEiSZO5i7OlsjqChLTU/WSEpOz04vyS/NSIMqcXV0MXYyVwKpquWoBUEsDBBQAAgAIANOcM1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UX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JR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lF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yUX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8lF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JR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zUXFUlBOzImkAAABuAAAAHAAAAHVuaXZlcnNhbC9sb2NhbF9zZXR0aW5ncy54bWwNzDEOgzAMQNGdU1jeKe3WgcDGVpbSA1jERZEcG5GA4PZk+8PTb/szChy8pWDq8PV4IrDO5oMuDn/TUL8RUib1JKbsUA2h76pWbCb5cs4FJliFLt4mjiUyjxSLHHYRqOFTXv/AHpuuugFQSwMEFAACAAgA81F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81FxVDqd53BLAAAAawAAABsAAAB1bml2ZXJzYWwvdW5pdmVyc2FsLnBuZy54bWyzsa/IzVEoSy0qzszPs1Uy1DNQsrfj5bIpKEoty0wtV6gAigEFIUBJoRLINUJwyzNTSjKAQgYWFgjBjNTM9IwSWyULQzO4oD7QTABQSwMEFAACAAgA1Zwz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VnDN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NWcM1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1Zwz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VnDN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VnDN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1ZwzVLx9NfdKAAAASQAAAB8AAAB2aWRlb2xlY3R1cmUvbG9jYWxfc2V0dGluZ3MueG1ss7GvyM1RKEstKs7Mz7NVMtQzUFJIzUvOT8nMS7dVCg1x07VQUiguScxLSczJz0u1VcrLV1Kwt+OyyclPTswJTi0pASos1rfjAgBQSwECAAAUAAIACADTnDNUMhu6IvkDAADgDgAAGAAAAAAAAAABAAAAAAAAAAAAbm9uZS9jb21tb25fbWVzc2FnZXMubG5nUEsBAgAAFAACAAgA05wzVBUeYBujAAAAfwEAACkAAAAAAAAAAQAAAAAALwQAAG5vbmUvcGxheWJhY2tfYW5kX25hdmlnYXRpb25fc2V0dGluZ3MueG1sUEsBAgAAFAACAAgA05wzVB9UimowAwAAxw4AACIAAAAAAAAAAQAAAAAAGQUAAG5vbmUvZmxhc2hfcHVibGlzaGluZ19zZXR0aW5ncy54bWxQSwECAAAUAAIACADTnDNUcVeUnRUBAADRAgAAHAAAAAAAAAABAAAAAACJCAAAbm9uZS9mbGFzaF9za2luX3NldHRpbmdzLnhtbFBLAQIAABQAAgAIANOcM1TXm3CWKwMAAG8OAAAhAAAAAAAAAAEAAAAAANgJAABub25lL2h0bWxfcHVibGlzaGluZ19zZXR0aW5ncy54bWxQSwECAAAUAAIACADTnDNUjnP2+moAAADlAAAAHAAAAAAAAAABAAAAAABCDQAAbm9uZS9odG1sX3NraW5fc2V0dGluZ3MuanNvblBLAQIAABQAAgAIANOcM1S8fTX3SgAAAEkAAAAXAAAAAAAAAAEAAAAAAOYNAABub25lL2xvY2FsX3NldHRpbmdzLnhtbFBLAQIAABQAAgAIAGp1Y1TuA81MSQMAAOMJAAAUAAAAAAAAAAEAAAAAAGUOAAB1bml2ZXJzYWwvcGxheWVyLnhtbFBLAQIAABQAAgAIAPJRcVQGoq6pcgYAACYZAAAdAAAAAAAAAAEAAAAAAOARAAB1bml2ZXJzYWwvY29tbW9uX21lc3NhZ2VzLmxuZ1BLAQIAABQAAgAIAPJRcVQVHmAbowAAAH8BAAAuAAAAAAAAAAEAAAAAAI0YAAB1bml2ZXJzYWwvcGxheWJhY2tfYW5kX25hdmlnYXRpb25fc2V0dGluZ3MueG1sUEsBAgAAFAACAAgA8lFxVJz/rQVSBAAA3BUAACcAAAAAAAAAAQAAAAAAfBkAAHVuaXZlcnNhbC9mbGFzaF9wdWJsaXNoaW5nX3NldHRpbmdzLnhtbFBLAQIAABQAAgAIAPJRcVSNnu+/fwMAAOEMAAAhAAAAAAAAAAEAAAAAABMeAAB1bml2ZXJzYWwvZmxhc2hfc2tpbl9zZXR0aW5ncy54bWxQSwECAAAUAAIACADyUXFUV9GaZ0wEAABmFQAAJgAAAAAAAAABAAAAAADRIQAAdW5pdmVyc2FsL2h0bWxfcHVibGlzaGluZ19zZXR0aW5ncy54bWxQSwECAAAUAAIACADyUXFUDvLBv70BAACMBgAAIQAAAAAAAAABAAAAAABhJgAAdW5pdmVyc2FsL2h0bWxfc2tpbl9zZXR0aW5ncy5qc29uUEsBAgAAFAACAAgA81FxVJQTsyJpAAAAbgAAABwAAAAAAAAAAQAAAAAAXSgAAHVuaXZlcnNhbC9sb2NhbF9zZXR0aW5ncy54bWxQSwECAAAUAAIACADzUXFU49I+v1ETAACGOQAAFwAAAAAAAAAAAAAAAAAAKQAAdW5pdmVyc2FsL3VuaXZlcnNhbC5wbmdQSwECAAAUAAIACADzUXFUOp3ncEsAAABrAAAAGwAAAAAAAAABAAAAAACGPAAAdW5pdmVyc2FsL3VuaXZlcnNhbC5wbmcueG1sUEsBAgAAFAACAAgA1ZwzVPaxDkKjBQAApRUAACAAAAAAAAAAAQAAAAAACj0AAHZpZGVvbGVjdHVyZS9jb21tb25fbWVzc2FnZXMubG5nUEsBAgAAFAACAAgA1ZwzVBUeYBujAAAAfwEAADEAAAAAAAAAAQAAAAAA60IAAHZpZGVvbGVjdHVyZS9wbGF5YmFja19hbmRfbmF2aWdhdGlvbl9zZXR0aW5ncy54bWxQSwECAAAUAAIACADVnDNUp4ruNgwFAADlGQAAKgAAAAAAAAABAAAAAADdQwAAdmlkZW9sZWN0dXJlL2ZsYXNoX3B1Ymxpc2hpbmdfc2V0dGluZ3MueG1sUEsBAgAAFAACAAgA1ZwzVI92Vf5vAgAAhwgAACQAAAAAAAAAAQAAAAAAMUkAAHZpZGVvbGVjdHVyZS9mbGFzaF9za2luX3NldHRpbmdzLnhtbFBLAQIAABQAAgAIANWcM1R8n4QKAgUAAF0ZAAApAAAAAAAAAAEAAAAAAOJLAAB2aWRlb2xlY3R1cmUvaHRtbF9wdWJsaXNoaW5nX3NldHRpbmdzLnhtbFBLAQIAABQAAgAIANWcM1STaEB+hwEAANkEAAAkAAAAAAAAAAEAAAAAACtRAAB2aWRlb2xlY3R1cmUvaHRtbF9za2luX3NldHRpbmdzLmpzb25QSwECAAAUAAIACADVnDNUvH0190oAAABJAAAAHwAAAAAAAAABAAAAAAD0UgAAdmlkZW9sZWN0dXJlL2xvY2FsX3NldHRpbmdzLnhtbFBLBQYAAAAAGAAYAGoHAAB7UwAAAAA="/>
  <p:tag name="ISPRING_ULTRA_SCORM_COURCE_TITLE" val="2.2.2 Data Capture and Validation - Data Entry app -  Validating data [Part 2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3] Now that you’ve learned how to enter data into DHIS2, how do you ensure that the data you’ve entered is valid? In this video, you’ll learn how to validate your data. You’ll also learn how to audit existing data, and mark data sets complete and incomplete.\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2 Data Entry app - Validating data&quot;,&quot;onlineDestinationFolderId&quot;:&quot;29273ec8-5835-11ec-b6e2-bacc1cfba3b4&quot;,&quot;onlineDestinationUrl&quot;:&quot;dhis2-academy.ispring.com&quot;}}"/>
  <p:tag name="ISPRING_SCORM_RATE_QUIZZES" val="0"/>
  <p:tag name="ISPRING_PRESENTATION_TITLE" val="2.2.2 Data Capture and Validation - Data Entry app -  Validating data [Part 2 of 3]"/>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9E18C4E4-86BE-496E-8702-D9279ABE4C05}:308"/>
  <p:tag name="ISPRING_CUSTOM_TIMING_USED" val="1"/>
  <p:tag name="ISPRING_SLIDE_ID_2" val="{8A3DB9BB-5348-49E5-8F93-DBDBAC29B17F}"/>
  <p:tag name="GENSWF_ADVANCE_TIME" val="265.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ISPRING_SLIDE_ID_2" val="{45990156-9A8E-410D-9347-C6A998213FAA}"/>
  <p:tag name="GENSWF_ADVANCE_TIME" val="59.922"/>
  <p:tag name="TIMING" val="|2.909|9.599|2.996|3.143|2.432|7.272|3.447|4.729|5.72|4.712|6.501"/>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51A8C78-F0F0-4B5C-B6F0-F2A9B9F88506}"/>
  <p:tag name="GENSWF_ADVANCE_TIME" val="14.09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429E3FC0-DFBD-4938-ADF4-1B8BC8902F75}"/>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78ED6604-3D4A-4FBB-958D-E7BA344263E5}:304"/>
  <p:tag name="ISPRING_CUSTOM_TIMING_USED" val="1"/>
  <p:tag name="ISPRING_SLIDE_ID_2" val="{AB81D441-359C-434B-8D98-EAB878FD3CA4}"/>
  <p:tag name="GENSWF_ADVANCE_TIME" val="13.168"/>
  <p:tag name="TIMING" val="|0.92|0.856|2.065|2.52"/>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97A0AC3E-E500-4C2A-8D12-19DCB6B966AA}:305"/>
  <p:tag name="ISPRING_CUSTOM_TIMING_USED" val="1"/>
  <p:tag name="ISPRING_SLIDE_ID_2" val="{D61A9172-3641-4B89-89AA-69107D44DD74}"/>
  <p:tag name="GENSWF_ADVANCE_TIME" val="21.648"/>
  <p:tag name="TIMING" val="|1.953|6.543|3.081|6.223"/>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B416E887-E8C3-4841-A39D-98F3F3736EA7}:306"/>
  <p:tag name="ISPRING_CUSTOM_TIMING_USED" val="1"/>
  <p:tag name="ISPRING_SLIDE_ID_2" val="{386D5BE7-0EED-41EC-844F-EE2ED8399575}"/>
  <p:tag name="GENSWF_ADVANCE_TIME" val="30.000"/>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708BDB27-FE02-4339-B924-E008D30E810B}:307"/>
  <p:tag name="ISPRING_CUSTOM_TIMING_USED" val="1"/>
  <p:tag name="ISPRING_SLIDE_ID_2" val="{16D55F01-5215-45D1-9D77-020910FA1662}"/>
  <p:tag name="GENSWF_ADVANCE_TIME" val="9.736"/>
  <p:tag name="TIMING" val="|3.71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88367638-7C8C-41C2-8A8A-3D04302E1914}:309"/>
  <p:tag name="ISPRING_CUSTOM_TIMING_USED" val="1"/>
  <p:tag name="ISPRING_SLIDE_ID_2" val="{FF41B6E3-372D-46B1-B6FF-9ACAB860EE0F}"/>
  <p:tag name="GENSWF_ADVANCE_TIME" val="33.780"/>
  <p:tag name="TIMING" val="|4.643|2.899|4.828|12.718|3.394"/>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FC34BA07-1075-4FE2-9016-6AA49BE90643}:311"/>
  <p:tag name="ISPRING_CUSTOM_TIMING_USED" val="1"/>
  <p:tag name="ISPRING_SLIDE_ID_2" val="{2831EE9F-72C8-4D6D-81F9-BC3223DCC3A0}"/>
  <p:tag name="GENSWF_ADVANCE_TIME" val="12.200"/>
  <p:tag name="TIMING" val="|1.163|1.031|1.608|0.973|1.072|3.205"/>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B2396E6C-C08B-4DBF-9512-7CA10CD1A146}:310"/>
  <p:tag name="ISPRING_CUSTOM_TIMING_USED" val="1"/>
  <p:tag name="ISPRING_SLIDE_ID_2" val="{78CF40D6-ED4E-4B19-A811-9F33CC26BDC9}"/>
  <p:tag name="GENSWF_ADVANCE_TIME" val="37.966"/>
  <p:tag name="TIMING" val="|5.274|4.422|1.228|2.22|2.255|12.857|4.948|2.9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8507</TotalTime>
  <Words>1419</Words>
  <Application>Microsoft Macintosh PowerPoint</Application>
  <PresentationFormat>Widescreen</PresentationFormat>
  <Paragraphs>104</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Data Capture and Validation - Data Entry app -  Validating data [Part 2 of 3]</dc:title>
  <dc:subject>elearning</dc:subject>
  <dc:creator>Alejandra Avila</dc:creator>
  <cp:lastModifiedBy>Simona Sekerova</cp:lastModifiedBy>
  <cp:revision>431</cp:revision>
  <dcterms:created xsi:type="dcterms:W3CDTF">2021-02-03T12:41:27Z</dcterms:created>
  <dcterms:modified xsi:type="dcterms:W3CDTF">2023-09-13T06:20:10Z</dcterms:modified>
</cp:coreProperties>
</file>